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handoutMasterIdLst>
    <p:handoutMasterId r:id="rId24"/>
  </p:handoutMasterIdLst>
  <p:sldIdLst>
    <p:sldId id="468" r:id="rId2"/>
    <p:sldId id="507" r:id="rId3"/>
    <p:sldId id="508" r:id="rId4"/>
    <p:sldId id="498" r:id="rId5"/>
    <p:sldId id="499" r:id="rId6"/>
    <p:sldId id="501" r:id="rId7"/>
    <p:sldId id="506" r:id="rId8"/>
    <p:sldId id="503" r:id="rId9"/>
    <p:sldId id="504" r:id="rId10"/>
    <p:sldId id="505" r:id="rId11"/>
    <p:sldId id="500" r:id="rId12"/>
    <p:sldId id="517" r:id="rId13"/>
    <p:sldId id="509" r:id="rId14"/>
    <p:sldId id="510" r:id="rId15"/>
    <p:sldId id="511" r:id="rId16"/>
    <p:sldId id="512" r:id="rId17"/>
    <p:sldId id="513" r:id="rId18"/>
    <p:sldId id="518" r:id="rId19"/>
    <p:sldId id="514" r:id="rId20"/>
    <p:sldId id="515" r:id="rId21"/>
    <p:sldId id="264" r:id="rId2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86369"/>
  </p:normalViewPr>
  <p:slideViewPr>
    <p:cSldViewPr snapToGrid="0">
      <p:cViewPr>
        <p:scale>
          <a:sx n="68" d="100"/>
          <a:sy n="68" d="100"/>
        </p:scale>
        <p:origin x="1253" y="379"/>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24/03/2024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jpeg>
</file>

<file path=ppt/media/image14.jpg>
</file>

<file path=ppt/media/image15.png>
</file>

<file path=ppt/media/image2.png>
</file>

<file path=ppt/media/image4.png>
</file>

<file path=ppt/media/image5.png>
</file>

<file path=ppt/media/image6.pn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24/03/2024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16</a:t>
            </a:fld>
            <a:endParaRPr lang="es-CO"/>
          </a:p>
        </p:txBody>
      </p:sp>
    </p:spTree>
    <p:extLst>
      <p:ext uri="{BB962C8B-B14F-4D97-AF65-F5344CB8AC3E}">
        <p14:creationId xmlns:p14="http://schemas.microsoft.com/office/powerpoint/2010/main" val="26881848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18</a:t>
            </a:fld>
            <a:endParaRPr lang="es-CO"/>
          </a:p>
        </p:txBody>
      </p:sp>
    </p:spTree>
    <p:extLst>
      <p:ext uri="{BB962C8B-B14F-4D97-AF65-F5344CB8AC3E}">
        <p14:creationId xmlns:p14="http://schemas.microsoft.com/office/powerpoint/2010/main" val="21143612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20</a:t>
            </a:fld>
            <a:endParaRPr lang="es-CO"/>
          </a:p>
        </p:txBody>
      </p:sp>
    </p:spTree>
    <p:extLst>
      <p:ext uri="{BB962C8B-B14F-4D97-AF65-F5344CB8AC3E}">
        <p14:creationId xmlns:p14="http://schemas.microsoft.com/office/powerpoint/2010/main" val="2732855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4</a:t>
            </a:fld>
            <a:endParaRPr lang="es-CO"/>
          </a:p>
        </p:txBody>
      </p:sp>
    </p:spTree>
    <p:extLst>
      <p:ext uri="{BB962C8B-B14F-4D97-AF65-F5344CB8AC3E}">
        <p14:creationId xmlns:p14="http://schemas.microsoft.com/office/powerpoint/2010/main" val="3608520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5</a:t>
            </a:fld>
            <a:endParaRPr lang="es-CO"/>
          </a:p>
        </p:txBody>
      </p:sp>
    </p:spTree>
    <p:extLst>
      <p:ext uri="{BB962C8B-B14F-4D97-AF65-F5344CB8AC3E}">
        <p14:creationId xmlns:p14="http://schemas.microsoft.com/office/powerpoint/2010/main" val="13463677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21961120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8</a:t>
            </a:fld>
            <a:endParaRPr lang="es-CO"/>
          </a:p>
        </p:txBody>
      </p:sp>
    </p:spTree>
    <p:extLst>
      <p:ext uri="{BB962C8B-B14F-4D97-AF65-F5344CB8AC3E}">
        <p14:creationId xmlns:p14="http://schemas.microsoft.com/office/powerpoint/2010/main" val="40982685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9</a:t>
            </a:fld>
            <a:endParaRPr lang="es-CO"/>
          </a:p>
        </p:txBody>
      </p:sp>
    </p:spTree>
    <p:extLst>
      <p:ext uri="{BB962C8B-B14F-4D97-AF65-F5344CB8AC3E}">
        <p14:creationId xmlns:p14="http://schemas.microsoft.com/office/powerpoint/2010/main" val="20128696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15087701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12</a:t>
            </a:fld>
            <a:endParaRPr lang="es-CO"/>
          </a:p>
        </p:txBody>
      </p:sp>
    </p:spTree>
    <p:extLst>
      <p:ext uri="{BB962C8B-B14F-4D97-AF65-F5344CB8AC3E}">
        <p14:creationId xmlns:p14="http://schemas.microsoft.com/office/powerpoint/2010/main" val="20009311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14</a:t>
            </a:fld>
            <a:endParaRPr lang="es-CO"/>
          </a:p>
        </p:txBody>
      </p:sp>
    </p:spTree>
    <p:extLst>
      <p:ext uri="{BB962C8B-B14F-4D97-AF65-F5344CB8AC3E}">
        <p14:creationId xmlns:p14="http://schemas.microsoft.com/office/powerpoint/2010/main" val="2203135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24/03/2024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24/03/2024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hyperlink" Target="https://1drv.ms/w/c/dddca7d76e222724/EQi-Nc669shJlcL9vZ42fokBD4SF54uBg2c0Tr9wAXshfg?e=8YYzR9"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hyperlink" Target="https://1drv.ms/w/c/dddca7d76e222724/EbiC6qz4UCZFgElFke3KogABWXqubov9nC05PRPDnEwN9g?e=qrO4Ty"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https://1drv.ms/w/c/dddca7d76e222724/ERqsw-2PRANDq2OeoqpAGb0BssjbUL4RXFaemXeQycdwEw?e=bDsKUO"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1522546" y="2136338"/>
            <a:ext cx="6453678" cy="2585323"/>
          </a:xfrm>
          <a:prstGeom prst="rect">
            <a:avLst/>
          </a:prstGeom>
          <a:noFill/>
        </p:spPr>
        <p:txBody>
          <a:bodyPr wrap="square" rtlCol="0">
            <a:spAutoFit/>
          </a:bodyPr>
          <a:lstStyle/>
          <a:p>
            <a:r>
              <a:rPr lang="es-ES" sz="5400" b="1" dirty="0">
                <a:solidFill>
                  <a:schemeClr val="tx1">
                    <a:lumMod val="75000"/>
                    <a:lumOff val="25000"/>
                  </a:schemeClr>
                </a:solidFill>
                <a:latin typeface="Work Sans" pitchFamily="2" charset="77"/>
              </a:rPr>
              <a:t>Droguerías</a:t>
            </a:r>
          </a:p>
          <a:p>
            <a:r>
              <a:rPr lang="es-ES" sz="5400" b="1" dirty="0">
                <a:solidFill>
                  <a:schemeClr val="tx1">
                    <a:lumMod val="75000"/>
                    <a:lumOff val="25000"/>
                  </a:schemeClr>
                </a:solidFill>
                <a:latin typeface="Work Sans" pitchFamily="2" charset="77"/>
              </a:rPr>
              <a:t>Promedic </a:t>
            </a:r>
          </a:p>
          <a:p>
            <a:r>
              <a:rPr lang="es-ES" sz="5400" b="1" dirty="0">
                <a:solidFill>
                  <a:schemeClr val="tx1">
                    <a:lumMod val="75000"/>
                    <a:lumOff val="25000"/>
                  </a:schemeClr>
                </a:solidFill>
                <a:latin typeface="Work Sans" pitchFamily="2" charset="77"/>
              </a:rPr>
              <a:t>El Gran C.H</a:t>
            </a:r>
          </a:p>
        </p:txBody>
      </p:sp>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9DC734-1BA0-EA44-E08D-A333B6FD5D5D}"/>
              </a:ext>
            </a:extLst>
          </p:cNvPr>
          <p:cNvSpPr>
            <a:spLocks noGrp="1"/>
          </p:cNvSpPr>
          <p:nvPr>
            <p:ph type="title"/>
          </p:nvPr>
        </p:nvSpPr>
        <p:spPr/>
        <p:txBody>
          <a:bodyPr/>
          <a:lstStyle/>
          <a:p>
            <a:r>
              <a:rPr lang="es-CO" dirty="0">
                <a:solidFill>
                  <a:srgbClr val="38AA00"/>
                </a:solidFill>
                <a:latin typeface="Work Sans Light" pitchFamily="2" charset="0"/>
              </a:rPr>
              <a:t>Justificación</a:t>
            </a:r>
          </a:p>
        </p:txBody>
      </p:sp>
      <p:sp>
        <p:nvSpPr>
          <p:cNvPr id="3" name="Marcador de contenido 2">
            <a:extLst>
              <a:ext uri="{FF2B5EF4-FFF2-40B4-BE49-F238E27FC236}">
                <a16:creationId xmlns:a16="http://schemas.microsoft.com/office/drawing/2014/main" id="{D3DA19AA-961A-A5D1-B781-121ED9C1F984}"/>
              </a:ext>
            </a:extLst>
          </p:cNvPr>
          <p:cNvSpPr>
            <a:spLocks noGrp="1"/>
          </p:cNvSpPr>
          <p:nvPr>
            <p:ph idx="1"/>
          </p:nvPr>
        </p:nvSpPr>
        <p:spPr/>
        <p:txBody>
          <a:bodyPr>
            <a:normAutofit/>
          </a:bodyPr>
          <a:lstStyle/>
          <a:p>
            <a:pPr marL="0" indent="0" algn="just">
              <a:buNone/>
            </a:pPr>
            <a:r>
              <a:rPr lang="es-MX" sz="2000" dirty="0">
                <a:latin typeface="Arial" panose="020B0604020202020204" pitchFamily="34" charset="0"/>
                <a:cs typeface="Arial" panose="020B0604020202020204" pitchFamily="34" charset="0"/>
              </a:rPr>
              <a:t>La iniciativa de implementar un sistema de información en </a:t>
            </a:r>
            <a:r>
              <a:rPr lang="es-MX" sz="2000" dirty="0" err="1">
                <a:latin typeface="Arial" panose="020B0604020202020204" pitchFamily="34" charset="0"/>
                <a:cs typeface="Arial" panose="020B0604020202020204" pitchFamily="34" charset="0"/>
              </a:rPr>
              <a:t>ProMedic</a:t>
            </a:r>
            <a:r>
              <a:rPr lang="es-MX" sz="2000" dirty="0">
                <a:latin typeface="Arial" panose="020B0604020202020204" pitchFamily="34" charset="0"/>
                <a:cs typeface="Arial" panose="020B0604020202020204" pitchFamily="34" charset="0"/>
              </a:rPr>
              <a:t> El Gran C.H surge como una necesidad vital para actualizar y optimizar la gestión de su inventario. Este proyecto se orienta hacia la mejora de la eficiencia operativa y la precisión en el control de existencias, transformando la manera en que la droguería supervisa y administra su inventario. Al emplear tecnologías avanzadas como un software de gestión de inventario, </a:t>
            </a:r>
            <a:r>
              <a:rPr lang="es-MX" sz="2000" dirty="0" err="1">
                <a:latin typeface="Arial" panose="020B0604020202020204" pitchFamily="34" charset="0"/>
                <a:cs typeface="Arial" panose="020B0604020202020204" pitchFamily="34" charset="0"/>
              </a:rPr>
              <a:t>ProMedic</a:t>
            </a:r>
            <a:r>
              <a:rPr lang="es-MX" sz="2000" dirty="0">
                <a:latin typeface="Arial" panose="020B0604020202020204" pitchFamily="34" charset="0"/>
                <a:cs typeface="Arial" panose="020B0604020202020204" pitchFamily="34" charset="0"/>
              </a:rPr>
              <a:t> aspira a optimizar la distribución de sus recursos, reducir los costos asociados al almacenamiento y minimizar la pérdida de productos debido a la obsolescencia. Además, este sistema de información facilitará el cumplimiento de las regulaciones del sector y permitirá una adaptación más ágil a las fluctuaciones del mercado y las necesidades de los clientes. En resumen, esta iniciativa busca fortalecer la competitividad de </a:t>
            </a:r>
            <a:r>
              <a:rPr lang="es-MX" sz="2000" dirty="0" err="1">
                <a:latin typeface="Arial" panose="020B0604020202020204" pitchFamily="34" charset="0"/>
                <a:cs typeface="Arial" panose="020B0604020202020204" pitchFamily="34" charset="0"/>
              </a:rPr>
              <a:t>ProMedic</a:t>
            </a:r>
            <a:r>
              <a:rPr lang="es-MX" sz="2000" dirty="0">
                <a:latin typeface="Arial" panose="020B0604020202020204" pitchFamily="34" charset="0"/>
                <a:cs typeface="Arial" panose="020B0604020202020204" pitchFamily="34" charset="0"/>
              </a:rPr>
              <a:t> en el sector farmacéutico mediante una gestión eficiente y precisa de su inventario, sentando así las bases para un crecimiento sostenible a largo plazo.</a:t>
            </a:r>
            <a:endParaRPr lang="es-CO" sz="2000" dirty="0">
              <a:latin typeface="Work Sans Light" pitchFamily="2" charset="0"/>
            </a:endParaRPr>
          </a:p>
        </p:txBody>
      </p:sp>
      <p:pic>
        <p:nvPicPr>
          <p:cNvPr id="4" name="Imagen 3">
            <a:extLst>
              <a:ext uri="{FF2B5EF4-FFF2-40B4-BE49-F238E27FC236}">
                <a16:creationId xmlns:a16="http://schemas.microsoft.com/office/drawing/2014/main" id="{6EB1E95D-2A7C-D6CA-1748-3D650ABA5AB3}"/>
              </a:ext>
            </a:extLst>
          </p:cNvPr>
          <p:cNvPicPr>
            <a:picLocks noChangeAspect="1"/>
          </p:cNvPicPr>
          <p:nvPr/>
        </p:nvPicPr>
        <p:blipFill>
          <a:blip r:embed="rId3"/>
          <a:stretch>
            <a:fillRect/>
          </a:stretch>
        </p:blipFill>
        <p:spPr>
          <a:xfrm>
            <a:off x="10564793" y="0"/>
            <a:ext cx="1627207" cy="1290918"/>
          </a:xfrm>
          <a:prstGeom prst="rect">
            <a:avLst/>
          </a:prstGeom>
        </p:spPr>
      </p:pic>
    </p:spTree>
    <p:extLst>
      <p:ext uri="{BB962C8B-B14F-4D97-AF65-F5344CB8AC3E}">
        <p14:creationId xmlns:p14="http://schemas.microsoft.com/office/powerpoint/2010/main" val="2262424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574571" y="2826402"/>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8800" dirty="0">
                <a:solidFill>
                  <a:schemeClr val="bg1"/>
                </a:solidFill>
                <a:latin typeface="Aparajita" panose="02020603050405020304" pitchFamily="18" charset="0"/>
                <a:cs typeface="Aparajita" panose="02020603050405020304" pitchFamily="18" charset="0"/>
              </a:rPr>
              <a:t>2. Mapa de procesos</a:t>
            </a:r>
          </a:p>
          <a:p>
            <a:endParaRPr lang="es-CO" dirty="0">
              <a:solidFill>
                <a:schemeClr val="bg1"/>
              </a:solidFill>
              <a:latin typeface="Work Sans Medium" pitchFamily="2" charset="77"/>
            </a:endParaRPr>
          </a:p>
        </p:txBody>
      </p:sp>
    </p:spTree>
    <p:extLst>
      <p:ext uri="{BB962C8B-B14F-4D97-AF65-F5344CB8AC3E}">
        <p14:creationId xmlns:p14="http://schemas.microsoft.com/office/powerpoint/2010/main" val="17970585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D3DA19AA-961A-A5D1-B781-121ED9C1F984}"/>
              </a:ext>
            </a:extLst>
          </p:cNvPr>
          <p:cNvSpPr>
            <a:spLocks noGrp="1"/>
          </p:cNvSpPr>
          <p:nvPr>
            <p:ph idx="1"/>
          </p:nvPr>
        </p:nvSpPr>
        <p:spPr>
          <a:xfrm>
            <a:off x="630936" y="2807208"/>
            <a:ext cx="3429000" cy="3410712"/>
          </a:xfrm>
        </p:spPr>
        <p:txBody>
          <a:bodyPr anchor="t">
            <a:normAutofit/>
          </a:bodyPr>
          <a:lstStyle/>
          <a:p>
            <a:pPr marL="0" indent="0">
              <a:buNone/>
            </a:pPr>
            <a:r>
              <a:rPr lang="es-MX" sz="2200">
                <a:latin typeface="Arial" panose="020B0604020202020204" pitchFamily="34" charset="0"/>
                <a:cs typeface="Arial" panose="020B0604020202020204" pitchFamily="34" charset="0"/>
              </a:rPr>
              <a:t>El mapa de procesos del inventario actual de la droguería Promedic "El Gran Ch"</a:t>
            </a:r>
            <a:endParaRPr lang="es-CO" sz="2200">
              <a:latin typeface="Work Sans Light" pitchFamily="2" charset="0"/>
            </a:endParaRPr>
          </a:p>
        </p:txBody>
      </p:sp>
      <p:pic>
        <p:nvPicPr>
          <p:cNvPr id="5" name="Imagen 4">
            <a:extLst>
              <a:ext uri="{FF2B5EF4-FFF2-40B4-BE49-F238E27FC236}">
                <a16:creationId xmlns:a16="http://schemas.microsoft.com/office/drawing/2014/main" id="{226D7A38-B8A6-52A2-1D3E-197C206F053B}"/>
              </a:ext>
            </a:extLst>
          </p:cNvPr>
          <p:cNvPicPr>
            <a:picLocks noChangeAspect="1"/>
          </p:cNvPicPr>
          <p:nvPr/>
        </p:nvPicPr>
        <p:blipFill>
          <a:blip r:embed="rId3"/>
          <a:stretch>
            <a:fillRect/>
          </a:stretch>
        </p:blipFill>
        <p:spPr>
          <a:xfrm>
            <a:off x="4654296" y="1936071"/>
            <a:ext cx="6903720" cy="2985858"/>
          </a:xfrm>
          <a:prstGeom prst="rect">
            <a:avLst/>
          </a:prstGeom>
        </p:spPr>
      </p:pic>
      <p:pic>
        <p:nvPicPr>
          <p:cNvPr id="4" name="Imagen 3">
            <a:extLst>
              <a:ext uri="{FF2B5EF4-FFF2-40B4-BE49-F238E27FC236}">
                <a16:creationId xmlns:a16="http://schemas.microsoft.com/office/drawing/2014/main" id="{6EB1E95D-2A7C-D6CA-1748-3D650ABA5AB3}"/>
              </a:ext>
            </a:extLst>
          </p:cNvPr>
          <p:cNvPicPr>
            <a:picLocks noChangeAspect="1"/>
          </p:cNvPicPr>
          <p:nvPr/>
        </p:nvPicPr>
        <p:blipFill>
          <a:blip r:embed="rId4"/>
          <a:stretch>
            <a:fillRect/>
          </a:stretch>
        </p:blipFill>
        <p:spPr>
          <a:xfrm>
            <a:off x="10564793" y="0"/>
            <a:ext cx="1627207" cy="1290918"/>
          </a:xfrm>
          <a:prstGeom prst="rect">
            <a:avLst/>
          </a:prstGeom>
        </p:spPr>
      </p:pic>
    </p:spTree>
    <p:extLst>
      <p:ext uri="{BB962C8B-B14F-4D97-AF65-F5344CB8AC3E}">
        <p14:creationId xmlns:p14="http://schemas.microsoft.com/office/powerpoint/2010/main" val="2534456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77752" y="2223973"/>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8800" dirty="0">
                <a:solidFill>
                  <a:schemeClr val="bg1"/>
                </a:solidFill>
                <a:latin typeface="Aparajita" panose="02020603050405020304" pitchFamily="18" charset="0"/>
                <a:cs typeface="Aparajita" panose="02020603050405020304" pitchFamily="18" charset="0"/>
              </a:rPr>
              <a:t>3. Recolección de información</a:t>
            </a:r>
          </a:p>
          <a:p>
            <a:endParaRPr lang="es-CO" dirty="0">
              <a:solidFill>
                <a:schemeClr val="bg1"/>
              </a:solidFill>
              <a:latin typeface="Work Sans Medium" pitchFamily="2" charset="77"/>
            </a:endParaRPr>
          </a:p>
        </p:txBody>
      </p:sp>
    </p:spTree>
    <p:extLst>
      <p:ext uri="{BB962C8B-B14F-4D97-AF65-F5344CB8AC3E}">
        <p14:creationId xmlns:p14="http://schemas.microsoft.com/office/powerpoint/2010/main" val="819527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3DA19AA-961A-A5D1-B781-121ED9C1F984}"/>
              </a:ext>
            </a:extLst>
          </p:cNvPr>
          <p:cNvSpPr>
            <a:spLocks noGrp="1"/>
          </p:cNvSpPr>
          <p:nvPr>
            <p:ph idx="1"/>
          </p:nvPr>
        </p:nvSpPr>
        <p:spPr>
          <a:xfrm>
            <a:off x="838200" y="1825625"/>
            <a:ext cx="6924869" cy="4351338"/>
          </a:xfrm>
        </p:spPr>
        <p:txBody>
          <a:bodyPr>
            <a:normAutofit/>
          </a:bodyPr>
          <a:lstStyle/>
          <a:p>
            <a:pPr marL="0" indent="0" algn="just">
              <a:buNone/>
            </a:pPr>
            <a:r>
              <a:rPr lang="es-MX" sz="1800" dirty="0">
                <a:latin typeface="Arial" panose="020B0604020202020204" pitchFamily="34" charset="0"/>
                <a:cs typeface="Arial" panose="020B0604020202020204" pitchFamily="34" charset="0"/>
              </a:rPr>
              <a:t>La recolección de datos es un proceso fundamental en cualquier proyecto, ya que proporciona la base para la toma de decisiones informadas. En nuestro caso, utilizamos técnicas específicas para recopilar información clave. </a:t>
            </a:r>
          </a:p>
          <a:p>
            <a:pPr marL="0" indent="0" algn="just">
              <a:buNone/>
            </a:pPr>
            <a:endParaRPr lang="es-MX" sz="1800" dirty="0">
              <a:latin typeface="Arial" panose="020B0604020202020204" pitchFamily="34" charset="0"/>
              <a:cs typeface="Arial" panose="020B0604020202020204" pitchFamily="34" charset="0"/>
            </a:endParaRPr>
          </a:p>
          <a:p>
            <a:pPr marL="0" indent="0" algn="just">
              <a:buNone/>
            </a:pPr>
            <a:r>
              <a:rPr lang="es-MX" sz="1800" dirty="0">
                <a:latin typeface="Arial" panose="020B0604020202020204" pitchFamily="34" charset="0"/>
                <a:cs typeface="Arial" panose="020B0604020202020204" pitchFamily="34" charset="0"/>
              </a:rPr>
              <a:t>Estas son:</a:t>
            </a:r>
          </a:p>
          <a:p>
            <a:pPr marL="0" indent="0" algn="just">
              <a:buNone/>
            </a:pPr>
            <a:endParaRPr lang="es-CO" sz="1800" dirty="0">
              <a:latin typeface="Arial" panose="020B0604020202020204" pitchFamily="34" charset="0"/>
              <a:cs typeface="Arial" panose="020B0604020202020204" pitchFamily="34" charset="0"/>
            </a:endParaRPr>
          </a:p>
          <a:p>
            <a:pPr algn="just"/>
            <a:r>
              <a:rPr lang="es-MX" sz="1800" dirty="0">
                <a:latin typeface="Arial" panose="020B0604020202020204" pitchFamily="34" charset="0"/>
                <a:cs typeface="Arial" panose="020B0604020202020204" pitchFamily="34" charset="0"/>
              </a:rPr>
              <a:t>Entrevista detallada con el administrador</a:t>
            </a:r>
          </a:p>
          <a:p>
            <a:pPr algn="just"/>
            <a:r>
              <a:rPr lang="es-CO" sz="1800" dirty="0">
                <a:latin typeface="Arial" panose="020B0604020202020204" pitchFamily="34" charset="0"/>
                <a:cs typeface="Arial" panose="020B0604020202020204" pitchFamily="34" charset="0"/>
              </a:rPr>
              <a:t>Formulario a regente de farmacia </a:t>
            </a:r>
          </a:p>
          <a:p>
            <a:pPr marL="0" indent="0" algn="just">
              <a:buNone/>
            </a:pPr>
            <a:endParaRPr lang="es-CO" sz="1800" dirty="0">
              <a:latin typeface="Arial" panose="020B0604020202020204" pitchFamily="34" charset="0"/>
              <a:cs typeface="Arial" panose="020B0604020202020204" pitchFamily="34" charset="0"/>
            </a:endParaRPr>
          </a:p>
          <a:p>
            <a:pPr marL="0" indent="0" algn="just">
              <a:buNone/>
            </a:pPr>
            <a:r>
              <a:rPr lang="es-CO" sz="1800" dirty="0">
                <a:latin typeface="Arial" panose="020B0604020202020204" pitchFamily="34" charset="0"/>
                <a:cs typeface="Arial" panose="020B0604020202020204" pitchFamily="34" charset="0"/>
              </a:rPr>
              <a:t>Link :</a:t>
            </a:r>
          </a:p>
          <a:p>
            <a:pPr marL="0" indent="0" algn="just">
              <a:buNone/>
            </a:pPr>
            <a:r>
              <a:rPr lang="es-MX" sz="1800" dirty="0">
                <a:hlinkClick r:id="rId3"/>
              </a:rPr>
              <a:t>3.recoleccion de infomacion.docx</a:t>
            </a:r>
            <a:endParaRPr lang="es-CO" dirty="0">
              <a:latin typeface="Arial" panose="020B0604020202020204" pitchFamily="34" charset="0"/>
              <a:cs typeface="Arial" panose="020B0604020202020204" pitchFamily="34" charset="0"/>
            </a:endParaRPr>
          </a:p>
        </p:txBody>
      </p:sp>
      <p:pic>
        <p:nvPicPr>
          <p:cNvPr id="4" name="Imagen 3">
            <a:extLst>
              <a:ext uri="{FF2B5EF4-FFF2-40B4-BE49-F238E27FC236}">
                <a16:creationId xmlns:a16="http://schemas.microsoft.com/office/drawing/2014/main" id="{6EB1E95D-2A7C-D6CA-1748-3D650ABA5AB3}"/>
              </a:ext>
            </a:extLst>
          </p:cNvPr>
          <p:cNvPicPr>
            <a:picLocks noChangeAspect="1"/>
          </p:cNvPicPr>
          <p:nvPr/>
        </p:nvPicPr>
        <p:blipFill>
          <a:blip r:embed="rId4"/>
          <a:stretch>
            <a:fillRect/>
          </a:stretch>
        </p:blipFill>
        <p:spPr>
          <a:xfrm>
            <a:off x="10564793" y="0"/>
            <a:ext cx="1627207" cy="1290918"/>
          </a:xfrm>
          <a:prstGeom prst="rect">
            <a:avLst/>
          </a:prstGeom>
        </p:spPr>
      </p:pic>
      <p:sp>
        <p:nvSpPr>
          <p:cNvPr id="5" name="Título 1">
            <a:extLst>
              <a:ext uri="{FF2B5EF4-FFF2-40B4-BE49-F238E27FC236}">
                <a16:creationId xmlns:a16="http://schemas.microsoft.com/office/drawing/2014/main" id="{1E78E7EF-AB0A-76A8-A5E3-0B1AF1358C1B}"/>
              </a:ext>
            </a:extLst>
          </p:cNvPr>
          <p:cNvSpPr>
            <a:spLocks noGrp="1"/>
          </p:cNvSpPr>
          <p:nvPr>
            <p:ph type="title"/>
          </p:nvPr>
        </p:nvSpPr>
        <p:spPr>
          <a:xfrm>
            <a:off x="838200" y="365125"/>
            <a:ext cx="9080241" cy="1221079"/>
          </a:xfrm>
        </p:spPr>
        <p:txBody>
          <a:bodyPr>
            <a:normAutofit/>
          </a:bodyPr>
          <a:lstStyle/>
          <a:p>
            <a:r>
              <a:rPr lang="es-CO" sz="3600" dirty="0">
                <a:solidFill>
                  <a:srgbClr val="38AA00"/>
                </a:solidFill>
                <a:latin typeface="Work Sans Light" pitchFamily="2" charset="0"/>
              </a:rPr>
              <a:t>Técnicas de recolección de información </a:t>
            </a:r>
          </a:p>
        </p:txBody>
      </p:sp>
      <p:pic>
        <p:nvPicPr>
          <p:cNvPr id="2050" name="Picture 2" descr="Qué Se Valora En Una Entrevista De Trabajo- Qué Se Evalúa En La Entrevista">
            <a:extLst>
              <a:ext uri="{FF2B5EF4-FFF2-40B4-BE49-F238E27FC236}">
                <a16:creationId xmlns:a16="http://schemas.microsoft.com/office/drawing/2014/main" id="{B96E96E3-4099-6B55-13CC-D08F9A1C29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14111" y="2055813"/>
            <a:ext cx="4076878" cy="3554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19045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77752" y="2223973"/>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8000" dirty="0">
                <a:solidFill>
                  <a:schemeClr val="bg1"/>
                </a:solidFill>
                <a:latin typeface="Aparajita" panose="02020603050405020304" pitchFamily="18" charset="0"/>
                <a:cs typeface="Aparajita" panose="02020603050405020304" pitchFamily="18" charset="0"/>
              </a:rPr>
              <a:t>4. Requerimientos funcionales y no funcionales</a:t>
            </a:r>
          </a:p>
          <a:p>
            <a:endParaRPr lang="es-CO" dirty="0">
              <a:solidFill>
                <a:schemeClr val="bg1"/>
              </a:solidFill>
              <a:latin typeface="Work Sans Medium" pitchFamily="2" charset="77"/>
            </a:endParaRPr>
          </a:p>
        </p:txBody>
      </p:sp>
    </p:spTree>
    <p:extLst>
      <p:ext uri="{BB962C8B-B14F-4D97-AF65-F5344CB8AC3E}">
        <p14:creationId xmlns:p14="http://schemas.microsoft.com/office/powerpoint/2010/main" val="1356052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3DA19AA-961A-A5D1-B781-121ED9C1F984}"/>
              </a:ext>
            </a:extLst>
          </p:cNvPr>
          <p:cNvSpPr>
            <a:spLocks noGrp="1"/>
          </p:cNvSpPr>
          <p:nvPr>
            <p:ph idx="1"/>
          </p:nvPr>
        </p:nvSpPr>
        <p:spPr>
          <a:xfrm>
            <a:off x="1287443" y="771266"/>
            <a:ext cx="9277350" cy="5946775"/>
          </a:xfrm>
        </p:spPr>
        <p:txBody>
          <a:bodyPr>
            <a:normAutofit/>
          </a:bodyPr>
          <a:lstStyle/>
          <a:p>
            <a:pPr marL="0" indent="0" algn="just">
              <a:buNone/>
            </a:pPr>
            <a:r>
              <a:rPr lang="es-CO" sz="1600" b="1" dirty="0">
                <a:latin typeface="Arial" panose="020B0604020202020204" pitchFamily="34" charset="0"/>
                <a:cs typeface="Arial" panose="020B0604020202020204" pitchFamily="34" charset="0"/>
              </a:rPr>
              <a:t>Requisitos funcionales:</a:t>
            </a:r>
          </a:p>
          <a:p>
            <a:pPr algn="just"/>
            <a:r>
              <a:rPr lang="es-CO" sz="1400" kern="0" dirty="0">
                <a:solidFill>
                  <a:srgbClr val="000000"/>
                </a:solidFill>
                <a:effectLst/>
                <a:latin typeface="Arial" panose="020B0604020202020204" pitchFamily="34" charset="0"/>
                <a:ea typeface="Times New Roman" panose="02020603050405020304" pitchFamily="18" charset="0"/>
              </a:rPr>
              <a:t>Gestión de  productos </a:t>
            </a:r>
          </a:p>
          <a:p>
            <a:pPr algn="just"/>
            <a:r>
              <a:rPr lang="es-CO" sz="1400" kern="0" dirty="0">
                <a:solidFill>
                  <a:srgbClr val="000000"/>
                </a:solidFill>
                <a:effectLst/>
                <a:latin typeface="Arial" panose="020B0604020202020204" pitchFamily="34" charset="0"/>
                <a:ea typeface="Times New Roman" panose="02020603050405020304" pitchFamily="18" charset="0"/>
              </a:rPr>
              <a:t>Actualización de Stock </a:t>
            </a:r>
          </a:p>
          <a:p>
            <a:pPr algn="just"/>
            <a:r>
              <a:rPr lang="es-CO" sz="1400" kern="0" dirty="0">
                <a:solidFill>
                  <a:srgbClr val="000000"/>
                </a:solidFill>
                <a:effectLst/>
                <a:latin typeface="Arial" panose="020B0604020202020204" pitchFamily="34" charset="0"/>
                <a:ea typeface="Times New Roman" panose="02020603050405020304" pitchFamily="18" charset="0"/>
              </a:rPr>
              <a:t>Generar Informes de Inventario </a:t>
            </a:r>
          </a:p>
          <a:p>
            <a:pPr algn="just"/>
            <a:r>
              <a:rPr lang="es-CO" sz="1400" kern="0" dirty="0">
                <a:solidFill>
                  <a:srgbClr val="000000"/>
                </a:solidFill>
                <a:latin typeface="Arial" panose="020B0604020202020204" pitchFamily="34" charset="0"/>
                <a:cs typeface="Arial" panose="020B0604020202020204" pitchFamily="34" charset="0"/>
              </a:rPr>
              <a:t>Gestión de proveedores </a:t>
            </a:r>
          </a:p>
          <a:p>
            <a:pPr algn="just"/>
            <a:r>
              <a:rPr lang="es-CO" sz="1400" kern="0" dirty="0">
                <a:solidFill>
                  <a:srgbClr val="000000"/>
                </a:solidFill>
                <a:effectLst/>
                <a:latin typeface="Arial" panose="020B0604020202020204" pitchFamily="34" charset="0"/>
                <a:ea typeface="Times New Roman" panose="02020603050405020304" pitchFamily="18" charset="0"/>
              </a:rPr>
              <a:t>Gestión de usuarios </a:t>
            </a:r>
          </a:p>
          <a:p>
            <a:pPr algn="just"/>
            <a:r>
              <a:rPr lang="es-CO" sz="1400" kern="0" dirty="0">
                <a:solidFill>
                  <a:srgbClr val="000000"/>
                </a:solidFill>
                <a:effectLst/>
                <a:latin typeface="Arial" panose="020B0604020202020204" pitchFamily="34" charset="0"/>
                <a:ea typeface="Times New Roman" panose="02020603050405020304" pitchFamily="18" charset="0"/>
              </a:rPr>
              <a:t>Control de Acceso y Seguridad </a:t>
            </a:r>
            <a:endParaRPr lang="es-CO" sz="1400" kern="0" dirty="0">
              <a:solidFill>
                <a:srgbClr val="000000"/>
              </a:solidFill>
              <a:latin typeface="Arial" panose="020B0604020202020204" pitchFamily="34" charset="0"/>
              <a:ea typeface="Times New Roman" panose="02020603050405020304" pitchFamily="18" charset="0"/>
            </a:endParaRPr>
          </a:p>
          <a:p>
            <a:pPr algn="just"/>
            <a:r>
              <a:rPr lang="es-CO" sz="1400" kern="0" dirty="0">
                <a:solidFill>
                  <a:srgbClr val="000000"/>
                </a:solidFill>
                <a:latin typeface="Arial" panose="020B0604020202020204" pitchFamily="34" charset="0"/>
                <a:cs typeface="Arial" panose="020B0604020202020204" pitchFamily="34" charset="0"/>
              </a:rPr>
              <a:t>Gestión de categoría y sub categorías </a:t>
            </a:r>
          </a:p>
          <a:p>
            <a:pPr marL="0" indent="0" algn="just">
              <a:buNone/>
            </a:pPr>
            <a:r>
              <a:rPr lang="es-CO" sz="1600" b="1" dirty="0">
                <a:latin typeface="Arial" panose="020B0604020202020204" pitchFamily="34" charset="0"/>
                <a:cs typeface="Arial" panose="020B0604020202020204" pitchFamily="34" charset="0"/>
              </a:rPr>
              <a:t>Requisitos no funcionales </a:t>
            </a:r>
          </a:p>
          <a:p>
            <a:pPr algn="just"/>
            <a:r>
              <a:rPr lang="es-CO" sz="1400" kern="0" dirty="0">
                <a:solidFill>
                  <a:srgbClr val="000000"/>
                </a:solidFill>
                <a:effectLst/>
                <a:latin typeface="Arial" panose="020B0604020202020204" pitchFamily="34" charset="0"/>
                <a:ea typeface="Times New Roman" panose="02020603050405020304" pitchFamily="18" charset="0"/>
              </a:rPr>
              <a:t>Disponibilidad del Sistema</a:t>
            </a:r>
            <a:endParaRPr lang="es-CO" sz="1400" b="1"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algn="just"/>
            <a:r>
              <a:rPr lang="es-CO" sz="1400" kern="0" dirty="0">
                <a:solidFill>
                  <a:srgbClr val="000000"/>
                </a:solidFill>
                <a:effectLst/>
                <a:latin typeface="Arial" panose="020B0604020202020204" pitchFamily="34" charset="0"/>
                <a:ea typeface="Times New Roman" panose="02020603050405020304" pitchFamily="18" charset="0"/>
              </a:rPr>
              <a:t>Rendimiento</a:t>
            </a:r>
            <a:endParaRPr lang="es-CO" sz="1400" b="1" kern="0"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algn="just"/>
            <a:r>
              <a:rPr lang="es-CO" sz="1400" kern="0" dirty="0">
                <a:solidFill>
                  <a:srgbClr val="000000"/>
                </a:solidFill>
                <a:effectLst/>
                <a:latin typeface="Arial" panose="020B0604020202020204" pitchFamily="34" charset="0"/>
                <a:ea typeface="Times New Roman" panose="02020603050405020304" pitchFamily="18" charset="0"/>
              </a:rPr>
              <a:t>Escalabilidad</a:t>
            </a:r>
            <a:endParaRPr lang="es-CO" sz="1400" b="1"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algn="just"/>
            <a:r>
              <a:rPr lang="es-CO" sz="1400" kern="0" dirty="0">
                <a:solidFill>
                  <a:srgbClr val="000000"/>
                </a:solidFill>
                <a:effectLst/>
                <a:latin typeface="Arial" panose="020B0604020202020204" pitchFamily="34" charset="0"/>
                <a:ea typeface="Times New Roman" panose="02020603050405020304" pitchFamily="18" charset="0"/>
              </a:rPr>
              <a:t>Usabilidad</a:t>
            </a:r>
            <a:endParaRPr lang="es-CO" sz="1400" b="1" kern="0"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algn="just"/>
            <a:r>
              <a:rPr lang="es-CO" sz="1400">
                <a:latin typeface="Arial" panose="020B0604020202020204" pitchFamily="34" charset="0"/>
                <a:cs typeface="Arial" panose="020B0604020202020204" pitchFamily="34" charset="0"/>
              </a:rPr>
              <a:t>Mantenibilidad</a:t>
            </a:r>
            <a:endParaRPr lang="es-CO" sz="1400" dirty="0">
              <a:latin typeface="Arial" panose="020B0604020202020204" pitchFamily="34" charset="0"/>
              <a:cs typeface="Arial" panose="020B0604020202020204" pitchFamily="34" charset="0"/>
            </a:endParaRPr>
          </a:p>
          <a:p>
            <a:pPr marL="0" indent="0" algn="just">
              <a:buNone/>
            </a:pPr>
            <a:r>
              <a:rPr lang="es-CO" sz="1800" dirty="0">
                <a:latin typeface="Arial" panose="020B0604020202020204" pitchFamily="34" charset="0"/>
                <a:cs typeface="Arial" panose="020B0604020202020204" pitchFamily="34" charset="0"/>
              </a:rPr>
              <a:t>Link :</a:t>
            </a:r>
          </a:p>
          <a:p>
            <a:pPr marL="0" indent="0" algn="just">
              <a:buNone/>
            </a:pPr>
            <a:r>
              <a:rPr lang="es-CO" sz="1800" dirty="0">
                <a:hlinkClick r:id="rId3"/>
              </a:rPr>
              <a:t>4. Requisitos (2).docx</a:t>
            </a:r>
            <a:endParaRPr lang="es-CO" sz="4000" dirty="0">
              <a:latin typeface="Arial" panose="020B0604020202020204" pitchFamily="34" charset="0"/>
              <a:cs typeface="Arial" panose="020B0604020202020204" pitchFamily="34" charset="0"/>
            </a:endParaRPr>
          </a:p>
        </p:txBody>
      </p:sp>
      <p:pic>
        <p:nvPicPr>
          <p:cNvPr id="4" name="Imagen 3">
            <a:extLst>
              <a:ext uri="{FF2B5EF4-FFF2-40B4-BE49-F238E27FC236}">
                <a16:creationId xmlns:a16="http://schemas.microsoft.com/office/drawing/2014/main" id="{6EB1E95D-2A7C-D6CA-1748-3D650ABA5AB3}"/>
              </a:ext>
            </a:extLst>
          </p:cNvPr>
          <p:cNvPicPr>
            <a:picLocks noChangeAspect="1"/>
          </p:cNvPicPr>
          <p:nvPr/>
        </p:nvPicPr>
        <p:blipFill>
          <a:blip r:embed="rId4"/>
          <a:stretch>
            <a:fillRect/>
          </a:stretch>
        </p:blipFill>
        <p:spPr>
          <a:xfrm>
            <a:off x="10564793" y="0"/>
            <a:ext cx="1627207" cy="1290918"/>
          </a:xfrm>
          <a:prstGeom prst="rect">
            <a:avLst/>
          </a:prstGeom>
        </p:spPr>
      </p:pic>
      <p:sp>
        <p:nvSpPr>
          <p:cNvPr id="11" name="Marcador de contenido 2">
            <a:extLst>
              <a:ext uri="{FF2B5EF4-FFF2-40B4-BE49-F238E27FC236}">
                <a16:creationId xmlns:a16="http://schemas.microsoft.com/office/drawing/2014/main" id="{AF4CB41C-CA6E-E5A8-06ED-F9B6B3CC98FB}"/>
              </a:ext>
            </a:extLst>
          </p:cNvPr>
          <p:cNvSpPr txBox="1">
            <a:spLocks/>
          </p:cNvSpPr>
          <p:nvPr/>
        </p:nvSpPr>
        <p:spPr>
          <a:xfrm>
            <a:off x="5721026" y="771266"/>
            <a:ext cx="6924869" cy="56604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endParaRPr lang="es-CO" sz="1800" b="1"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s-MX" sz="1400" dirty="0">
                <a:latin typeface="Arial" panose="020B0604020202020204" pitchFamily="34" charset="0"/>
                <a:cs typeface="Arial" panose="020B0604020202020204" pitchFamily="34" charset="0"/>
              </a:rPr>
              <a:t>Asignación de Precios y Descuentos </a:t>
            </a:r>
          </a:p>
          <a:p>
            <a:pPr marL="285750" indent="-285750" algn="just">
              <a:buFont typeface="Arial" panose="020B0604020202020204" pitchFamily="34" charset="0"/>
              <a:buChar char="•"/>
            </a:pPr>
            <a:r>
              <a:rPr lang="es-MX" sz="1400" dirty="0">
                <a:latin typeface="Arial" panose="020B0604020202020204" pitchFamily="34" charset="0"/>
                <a:cs typeface="Arial" panose="020B0604020202020204" pitchFamily="34" charset="0"/>
              </a:rPr>
              <a:t>Notificaciones de Stock Bajo</a:t>
            </a:r>
          </a:p>
          <a:p>
            <a:pPr marL="285750" indent="-285750" algn="just">
              <a:buFont typeface="Arial" panose="020B0604020202020204" pitchFamily="34" charset="0"/>
              <a:buChar char="•"/>
            </a:pPr>
            <a:r>
              <a:rPr lang="es-MX" sz="1400" dirty="0">
                <a:latin typeface="Arial" panose="020B0604020202020204" pitchFamily="34" charset="0"/>
                <a:cs typeface="Arial" panose="020B0604020202020204" pitchFamily="34" charset="0"/>
              </a:rPr>
              <a:t>Registro de recetas médicas</a:t>
            </a:r>
          </a:p>
          <a:p>
            <a:pPr marL="285750" indent="-285750" algn="just">
              <a:buFont typeface="Arial" panose="020B0604020202020204" pitchFamily="34" charset="0"/>
              <a:buChar char="•"/>
            </a:pPr>
            <a:r>
              <a:rPr lang="es-MX" sz="1400" dirty="0">
                <a:latin typeface="Arial" panose="020B0604020202020204" pitchFamily="34" charset="0"/>
                <a:cs typeface="Arial" panose="020B0604020202020204" pitchFamily="34" charset="0"/>
              </a:rPr>
              <a:t>Gestión de Alertas de Caducidad</a:t>
            </a:r>
          </a:p>
          <a:p>
            <a:pPr marL="285750" indent="-285750" algn="just">
              <a:buFont typeface="Arial" panose="020B0604020202020204" pitchFamily="34" charset="0"/>
              <a:buChar char="•"/>
            </a:pPr>
            <a:r>
              <a:rPr lang="es-MX" sz="1400" dirty="0">
                <a:latin typeface="Arial" panose="020B0604020202020204" pitchFamily="34" charset="0"/>
                <a:cs typeface="Arial" panose="020B0604020202020204" pitchFamily="34" charset="0"/>
              </a:rPr>
              <a:t>Generación de estadísticas de inventario</a:t>
            </a:r>
          </a:p>
          <a:p>
            <a:pPr marL="285750" indent="-285750" algn="just">
              <a:buFont typeface="Arial" panose="020B0604020202020204" pitchFamily="34" charset="0"/>
              <a:buChar char="•"/>
            </a:pPr>
            <a:r>
              <a:rPr lang="es-MX" sz="1400" dirty="0">
                <a:latin typeface="Arial" panose="020B0604020202020204" pitchFamily="34" charset="0"/>
                <a:cs typeface="Arial" panose="020B0604020202020204" pitchFamily="34" charset="0"/>
              </a:rPr>
              <a:t>Iniciar sesión </a:t>
            </a:r>
          </a:p>
          <a:p>
            <a:pPr marL="285750" indent="-285750" algn="just">
              <a:buFont typeface="Arial" panose="020B0604020202020204" pitchFamily="34" charset="0"/>
              <a:buChar char="•"/>
            </a:pPr>
            <a:r>
              <a:rPr lang="es-MX" sz="1400" dirty="0">
                <a:latin typeface="Arial" panose="020B0604020202020204" pitchFamily="34" charset="0"/>
                <a:cs typeface="Arial" panose="020B0604020202020204" pitchFamily="34" charset="0"/>
              </a:rPr>
              <a:t>Cerrar sesión</a:t>
            </a:r>
          </a:p>
          <a:p>
            <a:pPr marL="0" indent="0" algn="just">
              <a:buFont typeface="Arial" panose="020B0604020202020204" pitchFamily="34" charset="0"/>
              <a:buNone/>
            </a:pPr>
            <a:endParaRPr lang="es-CO" sz="1600" dirty="0">
              <a:latin typeface="Arial" panose="020B0604020202020204" pitchFamily="34" charset="0"/>
              <a:cs typeface="Arial" panose="020B0604020202020204" pitchFamily="34" charset="0"/>
            </a:endParaRPr>
          </a:p>
          <a:p>
            <a:pPr algn="just"/>
            <a:r>
              <a:rPr lang="es-CO" sz="1400" kern="0" dirty="0">
                <a:solidFill>
                  <a:srgbClr val="000000"/>
                </a:solidFill>
                <a:effectLst/>
                <a:latin typeface="Arial" panose="020B0604020202020204" pitchFamily="34" charset="0"/>
                <a:ea typeface="Times New Roman" panose="02020603050405020304" pitchFamily="18" charset="0"/>
              </a:rPr>
              <a:t>Eficiencia</a:t>
            </a:r>
            <a:endParaRPr lang="es-CO" sz="10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algn="just"/>
            <a:r>
              <a:rPr lang="es-CO" sz="1400" kern="0" dirty="0">
                <a:solidFill>
                  <a:srgbClr val="000000"/>
                </a:solidFill>
                <a:effectLst/>
                <a:latin typeface="Arial" panose="020B0604020202020204" pitchFamily="34" charset="0"/>
                <a:ea typeface="Times New Roman" panose="02020603050405020304" pitchFamily="18" charset="0"/>
              </a:rPr>
              <a:t>Cumplimiento de Tiempos de Respuesta</a:t>
            </a:r>
            <a:endParaRPr lang="es-CO" sz="1000" kern="0"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algn="just"/>
            <a:r>
              <a:rPr lang="es-CO" sz="1400" kern="0" dirty="0">
                <a:solidFill>
                  <a:srgbClr val="000000"/>
                </a:solidFill>
                <a:effectLst/>
                <a:latin typeface="Arial" panose="020B0604020202020204" pitchFamily="34" charset="0"/>
                <a:ea typeface="Times New Roman" panose="02020603050405020304" pitchFamily="18" charset="0"/>
              </a:rPr>
              <a:t>Documentación</a:t>
            </a:r>
            <a:endParaRPr lang="es-CO" sz="10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algn="just"/>
            <a:r>
              <a:rPr lang="es-CO" sz="1400" kern="0" dirty="0">
                <a:solidFill>
                  <a:srgbClr val="000000"/>
                </a:solidFill>
                <a:effectLst/>
                <a:latin typeface="Arial" panose="020B0604020202020204" pitchFamily="34" charset="0"/>
                <a:ea typeface="Times New Roman" panose="02020603050405020304" pitchFamily="18" charset="0"/>
              </a:rPr>
              <a:t>Resiliencia</a:t>
            </a:r>
            <a:endParaRPr lang="es-CO" sz="1000" kern="0"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algn="just"/>
            <a:r>
              <a:rPr lang="es-CO" sz="1400" kern="0" dirty="0">
                <a:solidFill>
                  <a:srgbClr val="000000"/>
                </a:solidFill>
                <a:effectLst/>
                <a:latin typeface="Arial" panose="020B0604020202020204" pitchFamily="34" charset="0"/>
                <a:ea typeface="Times New Roman" panose="02020603050405020304" pitchFamily="18" charset="0"/>
              </a:rPr>
              <a:t>Integridad de datos</a:t>
            </a:r>
            <a:endParaRPr lang="es-CO"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120992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49760" y="292376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8800" dirty="0">
                <a:solidFill>
                  <a:schemeClr val="bg1"/>
                </a:solidFill>
                <a:latin typeface="Aparajita" panose="02020603050405020304" pitchFamily="18" charset="0"/>
                <a:cs typeface="Aparajita" panose="02020603050405020304" pitchFamily="18" charset="0"/>
              </a:rPr>
              <a:t>5. Prototipo </a:t>
            </a:r>
          </a:p>
          <a:p>
            <a:endParaRPr lang="es-CO" dirty="0">
              <a:solidFill>
                <a:schemeClr val="bg1"/>
              </a:solidFill>
              <a:latin typeface="Work Sans Medium" pitchFamily="2" charset="77"/>
            </a:endParaRPr>
          </a:p>
        </p:txBody>
      </p:sp>
    </p:spTree>
    <p:extLst>
      <p:ext uri="{BB962C8B-B14F-4D97-AF65-F5344CB8AC3E}">
        <p14:creationId xmlns:p14="http://schemas.microsoft.com/office/powerpoint/2010/main" val="13186455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D3DA19AA-961A-A5D1-B781-121ED9C1F984}"/>
              </a:ext>
            </a:extLst>
          </p:cNvPr>
          <p:cNvSpPr>
            <a:spLocks noGrp="1"/>
          </p:cNvSpPr>
          <p:nvPr>
            <p:ph idx="1"/>
          </p:nvPr>
        </p:nvSpPr>
        <p:spPr>
          <a:xfrm>
            <a:off x="630936" y="2807208"/>
            <a:ext cx="3429000" cy="3410712"/>
          </a:xfrm>
        </p:spPr>
        <p:txBody>
          <a:bodyPr anchor="t">
            <a:normAutofit/>
          </a:bodyPr>
          <a:lstStyle/>
          <a:p>
            <a:pPr marL="0" indent="0">
              <a:buNone/>
            </a:pPr>
            <a:r>
              <a:rPr lang="es-MX" sz="2200">
                <a:latin typeface="Arial" panose="020B0604020202020204" pitchFamily="34" charset="0"/>
                <a:cs typeface="Arial" panose="020B0604020202020204" pitchFamily="34" charset="0"/>
              </a:rPr>
              <a:t>Prototipo del inventario de la droguería Promedic "El Gran Ch"</a:t>
            </a:r>
            <a:endParaRPr lang="es-CO" sz="2200">
              <a:latin typeface="Work Sans Light" pitchFamily="2" charset="0"/>
            </a:endParaRPr>
          </a:p>
          <a:p>
            <a:pPr marL="0" indent="0">
              <a:buNone/>
            </a:pPr>
            <a:endParaRPr lang="es-CO" sz="2200">
              <a:latin typeface="Arial" panose="020B0604020202020204" pitchFamily="34" charset="0"/>
              <a:cs typeface="Arial" panose="020B0604020202020204" pitchFamily="34" charset="0"/>
            </a:endParaRPr>
          </a:p>
        </p:txBody>
      </p:sp>
      <p:pic>
        <p:nvPicPr>
          <p:cNvPr id="6" name="Imagen 5">
            <a:extLst>
              <a:ext uri="{FF2B5EF4-FFF2-40B4-BE49-F238E27FC236}">
                <a16:creationId xmlns:a16="http://schemas.microsoft.com/office/drawing/2014/main" id="{4BEE1BA4-2980-E0EA-5B7B-C31EC07BFE20}"/>
              </a:ext>
            </a:extLst>
          </p:cNvPr>
          <p:cNvPicPr>
            <a:picLocks noChangeAspect="1"/>
          </p:cNvPicPr>
          <p:nvPr/>
        </p:nvPicPr>
        <p:blipFill rotWithShape="1">
          <a:blip r:embed="rId3"/>
          <a:srcRect l="21161" r="9750" b="1"/>
          <a:stretch/>
        </p:blipFill>
        <p:spPr>
          <a:xfrm>
            <a:off x="4654296" y="980862"/>
            <a:ext cx="6903720" cy="4896276"/>
          </a:xfrm>
          <a:prstGeom prst="rect">
            <a:avLst/>
          </a:prstGeom>
        </p:spPr>
      </p:pic>
      <p:pic>
        <p:nvPicPr>
          <p:cNvPr id="4" name="Imagen 3">
            <a:extLst>
              <a:ext uri="{FF2B5EF4-FFF2-40B4-BE49-F238E27FC236}">
                <a16:creationId xmlns:a16="http://schemas.microsoft.com/office/drawing/2014/main" id="{6EB1E95D-2A7C-D6CA-1748-3D650ABA5AB3}"/>
              </a:ext>
            </a:extLst>
          </p:cNvPr>
          <p:cNvPicPr>
            <a:picLocks noChangeAspect="1"/>
          </p:cNvPicPr>
          <p:nvPr/>
        </p:nvPicPr>
        <p:blipFill>
          <a:blip r:embed="rId4"/>
          <a:stretch>
            <a:fillRect/>
          </a:stretch>
        </p:blipFill>
        <p:spPr>
          <a:xfrm>
            <a:off x="10564793" y="0"/>
            <a:ext cx="1627207" cy="1290918"/>
          </a:xfrm>
          <a:prstGeom prst="rect">
            <a:avLst/>
          </a:prstGeom>
        </p:spPr>
      </p:pic>
    </p:spTree>
    <p:extLst>
      <p:ext uri="{BB962C8B-B14F-4D97-AF65-F5344CB8AC3E}">
        <p14:creationId xmlns:p14="http://schemas.microsoft.com/office/powerpoint/2010/main" val="11889508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77752" y="2298618"/>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8000" dirty="0">
                <a:solidFill>
                  <a:schemeClr val="bg1"/>
                </a:solidFill>
                <a:latin typeface="Aparajita" panose="02020603050405020304" pitchFamily="18" charset="0"/>
                <a:cs typeface="Aparajita" panose="02020603050405020304" pitchFamily="18" charset="0"/>
              </a:rPr>
              <a:t>6. Sistema de control de versiones </a:t>
            </a:r>
          </a:p>
          <a:p>
            <a:endParaRPr lang="es-CO" dirty="0">
              <a:solidFill>
                <a:schemeClr val="bg1"/>
              </a:solidFill>
              <a:latin typeface="Work Sans Medium" pitchFamily="2" charset="77"/>
            </a:endParaRPr>
          </a:p>
        </p:txBody>
      </p:sp>
    </p:spTree>
    <p:extLst>
      <p:ext uri="{BB962C8B-B14F-4D97-AF65-F5344CB8AC3E}">
        <p14:creationId xmlns:p14="http://schemas.microsoft.com/office/powerpoint/2010/main" val="2958576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C21222E0-8D28-47A1-CE1B-CE166868CCA9}"/>
              </a:ext>
            </a:extLst>
          </p:cNvPr>
          <p:cNvSpPr txBox="1"/>
          <p:nvPr/>
        </p:nvSpPr>
        <p:spPr>
          <a:xfrm>
            <a:off x="-711047" y="595867"/>
            <a:ext cx="6180763" cy="1200329"/>
          </a:xfrm>
          <a:prstGeom prst="rect">
            <a:avLst/>
          </a:prstGeom>
          <a:noFill/>
        </p:spPr>
        <p:txBody>
          <a:bodyPr wrap="square" rtlCol="0">
            <a:spAutoFit/>
          </a:bodyPr>
          <a:lstStyle/>
          <a:p>
            <a:pPr algn="ctr"/>
            <a:r>
              <a:rPr lang="es-CO" sz="7200" dirty="0">
                <a:solidFill>
                  <a:srgbClr val="38AA00"/>
                </a:solidFill>
                <a:latin typeface="Work Sans Light" pitchFamily="2" charset="77"/>
              </a:rPr>
              <a:t>Índice</a:t>
            </a:r>
          </a:p>
        </p:txBody>
      </p:sp>
      <p:sp>
        <p:nvSpPr>
          <p:cNvPr id="3" name="CuadroTexto 2">
            <a:extLst>
              <a:ext uri="{FF2B5EF4-FFF2-40B4-BE49-F238E27FC236}">
                <a16:creationId xmlns:a16="http://schemas.microsoft.com/office/drawing/2014/main" id="{12B5DA48-73CC-3690-3DA1-4CF10916C6D6}"/>
              </a:ext>
            </a:extLst>
          </p:cNvPr>
          <p:cNvSpPr txBox="1"/>
          <p:nvPr/>
        </p:nvSpPr>
        <p:spPr>
          <a:xfrm>
            <a:off x="1021976" y="1968649"/>
            <a:ext cx="9182198" cy="4062651"/>
          </a:xfrm>
          <a:prstGeom prst="rect">
            <a:avLst/>
          </a:prstGeom>
          <a:noFill/>
        </p:spPr>
        <p:txBody>
          <a:bodyPr wrap="square" rtlCol="0">
            <a:spAutoFit/>
          </a:bodyPr>
          <a:lstStyle/>
          <a:p>
            <a:pPr marL="342900" indent="-342900">
              <a:buFont typeface="+mj-lt"/>
              <a:buAutoNum type="arabicPeriod"/>
            </a:pPr>
            <a:r>
              <a:rPr lang="es-CO" sz="2000" dirty="0"/>
              <a:t>Presentación </a:t>
            </a:r>
          </a:p>
          <a:p>
            <a:r>
              <a:rPr lang="es-CO" sz="2000" dirty="0"/>
              <a:t>     1.1 Objetivo general</a:t>
            </a:r>
          </a:p>
          <a:p>
            <a:r>
              <a:rPr lang="es-CO" sz="2000" dirty="0"/>
              <a:t>     1.2 Objetivos específicos</a:t>
            </a:r>
          </a:p>
          <a:p>
            <a:r>
              <a:rPr lang="es-CO" sz="2000" dirty="0"/>
              <a:t>     1.3  Planteamiento problema </a:t>
            </a:r>
          </a:p>
          <a:p>
            <a:r>
              <a:rPr lang="es-CO" sz="2000" dirty="0"/>
              <a:t>     1.4 Pregunta problema </a:t>
            </a:r>
          </a:p>
          <a:p>
            <a:r>
              <a:rPr lang="es-CO" sz="2000" dirty="0"/>
              <a:t>     1.5 Alcance del proyecto</a:t>
            </a:r>
          </a:p>
          <a:p>
            <a:r>
              <a:rPr lang="es-CO" sz="2000" dirty="0"/>
              <a:t>     1.6 Justificación</a:t>
            </a:r>
          </a:p>
          <a:p>
            <a:r>
              <a:rPr lang="es-CO" sz="2000" dirty="0"/>
              <a:t>2. Mapa de procesos</a:t>
            </a:r>
          </a:p>
          <a:p>
            <a:r>
              <a:rPr lang="es-CO" sz="2000" dirty="0"/>
              <a:t>3. Recolección de información</a:t>
            </a:r>
          </a:p>
          <a:p>
            <a:r>
              <a:rPr lang="es-CO" sz="2000" dirty="0"/>
              <a:t>     3.3 Técnicas de recolección de información</a:t>
            </a:r>
          </a:p>
          <a:p>
            <a:r>
              <a:rPr lang="es-CO" sz="2000" dirty="0"/>
              <a:t>4. </a:t>
            </a:r>
            <a:r>
              <a:rPr lang="es-MX" sz="2000" dirty="0"/>
              <a:t>Requerimientos funcionales y no funcionales</a:t>
            </a:r>
          </a:p>
          <a:p>
            <a:r>
              <a:rPr lang="es-MX" sz="2000" dirty="0"/>
              <a:t>5. Prototipo </a:t>
            </a:r>
          </a:p>
          <a:p>
            <a:r>
              <a:rPr lang="es-MX" sz="2000" dirty="0"/>
              <a:t>6. Sistema de control de versiones </a:t>
            </a:r>
            <a:endParaRPr lang="es-CO" sz="2000" dirty="0"/>
          </a:p>
        </p:txBody>
      </p:sp>
    </p:spTree>
    <p:extLst>
      <p:ext uri="{BB962C8B-B14F-4D97-AF65-F5344CB8AC3E}">
        <p14:creationId xmlns:p14="http://schemas.microsoft.com/office/powerpoint/2010/main" val="31556840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3DA19AA-961A-A5D1-B781-121ED9C1F984}"/>
              </a:ext>
            </a:extLst>
          </p:cNvPr>
          <p:cNvSpPr>
            <a:spLocks noGrp="1"/>
          </p:cNvSpPr>
          <p:nvPr>
            <p:ph idx="1"/>
          </p:nvPr>
        </p:nvSpPr>
        <p:spPr>
          <a:xfrm>
            <a:off x="522333" y="1290918"/>
            <a:ext cx="7875218" cy="5197151"/>
          </a:xfrm>
        </p:spPr>
        <p:txBody>
          <a:bodyPr>
            <a:normAutofit/>
          </a:bodyPr>
          <a:lstStyle/>
          <a:p>
            <a:pPr marL="0" indent="0" algn="just">
              <a:buNone/>
            </a:pPr>
            <a:r>
              <a:rPr lang="es-MX" sz="2000" dirty="0">
                <a:latin typeface="Arial" panose="020B0604020202020204" pitchFamily="34" charset="0"/>
                <a:cs typeface="Arial" panose="020B0604020202020204" pitchFamily="34" charset="0"/>
              </a:rPr>
              <a:t>En nuestro proyecto, la implementación de un control de versiones es una pieza fundamental para asegurar la integridad y la coherencia en el desarrollo del software. A través de técnicas especializadas, gestionamos de manera efectiva los cambios en el código fuente y otros archivos clave. </a:t>
            </a:r>
          </a:p>
          <a:p>
            <a:pPr marL="0" indent="0" algn="just">
              <a:buNone/>
            </a:pPr>
            <a:endParaRPr lang="es-CO" sz="2000" dirty="0">
              <a:latin typeface="Arial" panose="020B0604020202020204" pitchFamily="34" charset="0"/>
              <a:cs typeface="Arial" panose="020B0604020202020204" pitchFamily="34" charset="0"/>
            </a:endParaRPr>
          </a:p>
          <a:p>
            <a:pPr marL="0" indent="0" algn="just">
              <a:buNone/>
            </a:pPr>
            <a:endParaRPr lang="es-CO" sz="2000" dirty="0">
              <a:latin typeface="Arial" panose="020B0604020202020204" pitchFamily="34" charset="0"/>
              <a:cs typeface="Arial" panose="020B0604020202020204" pitchFamily="34" charset="0"/>
            </a:endParaRPr>
          </a:p>
          <a:p>
            <a:pPr marL="0" indent="0" algn="just">
              <a:buNone/>
            </a:pPr>
            <a:endParaRPr lang="es-CO" sz="2000" dirty="0">
              <a:latin typeface="Arial" panose="020B0604020202020204" pitchFamily="34" charset="0"/>
              <a:cs typeface="Arial" panose="020B0604020202020204" pitchFamily="34" charset="0"/>
            </a:endParaRPr>
          </a:p>
          <a:p>
            <a:pPr marL="0" indent="0" algn="just">
              <a:buNone/>
            </a:pPr>
            <a:endParaRPr lang="es-CO" sz="2000" dirty="0">
              <a:latin typeface="Arial" panose="020B0604020202020204" pitchFamily="34" charset="0"/>
              <a:cs typeface="Arial" panose="020B0604020202020204" pitchFamily="34" charset="0"/>
            </a:endParaRPr>
          </a:p>
          <a:p>
            <a:pPr marL="0" indent="0" algn="just">
              <a:buNone/>
            </a:pPr>
            <a:endParaRPr lang="es-CO" sz="2000" dirty="0">
              <a:latin typeface="Arial" panose="020B0604020202020204" pitchFamily="34" charset="0"/>
              <a:cs typeface="Arial" panose="020B0604020202020204" pitchFamily="34" charset="0"/>
            </a:endParaRPr>
          </a:p>
          <a:p>
            <a:pPr marL="0" indent="0" algn="just">
              <a:buNone/>
            </a:pPr>
            <a:r>
              <a:rPr lang="es-CO" sz="2000" dirty="0">
                <a:latin typeface="Arial" panose="020B0604020202020204" pitchFamily="34" charset="0"/>
                <a:cs typeface="Arial" panose="020B0604020202020204" pitchFamily="34" charset="0"/>
              </a:rPr>
              <a:t>Link :</a:t>
            </a:r>
          </a:p>
          <a:p>
            <a:pPr marL="0" indent="0" algn="just">
              <a:buNone/>
            </a:pPr>
            <a:r>
              <a:rPr lang="es-MX" sz="1400" dirty="0">
                <a:latin typeface="Arial" panose="020B0604020202020204" pitchFamily="34" charset="0"/>
                <a:cs typeface="Arial" panose="020B0604020202020204" pitchFamily="34" charset="0"/>
                <a:hlinkClick r:id="rId3"/>
              </a:rPr>
              <a:t>https://1drv.ms/w/c/dddca7d76e222724/ERqsw-2PRANDq2OeoqpAGb0BssjbUL4RXFaemXeQycdwEw?e=bDsKUO</a:t>
            </a:r>
            <a:endParaRPr lang="es-MX" sz="1400" dirty="0">
              <a:latin typeface="Arial" panose="020B0604020202020204" pitchFamily="34" charset="0"/>
              <a:cs typeface="Arial" panose="020B0604020202020204" pitchFamily="34" charset="0"/>
            </a:endParaRPr>
          </a:p>
          <a:p>
            <a:pPr marL="0" indent="0" algn="just">
              <a:buNone/>
            </a:pPr>
            <a:endParaRPr lang="es-CO" sz="2400" dirty="0">
              <a:latin typeface="Arial" panose="020B0604020202020204" pitchFamily="34" charset="0"/>
              <a:cs typeface="Arial" panose="020B0604020202020204" pitchFamily="34" charset="0"/>
            </a:endParaRPr>
          </a:p>
        </p:txBody>
      </p:sp>
      <p:pic>
        <p:nvPicPr>
          <p:cNvPr id="4" name="Imagen 3">
            <a:extLst>
              <a:ext uri="{FF2B5EF4-FFF2-40B4-BE49-F238E27FC236}">
                <a16:creationId xmlns:a16="http://schemas.microsoft.com/office/drawing/2014/main" id="{6EB1E95D-2A7C-D6CA-1748-3D650ABA5AB3}"/>
              </a:ext>
            </a:extLst>
          </p:cNvPr>
          <p:cNvPicPr>
            <a:picLocks noChangeAspect="1"/>
          </p:cNvPicPr>
          <p:nvPr/>
        </p:nvPicPr>
        <p:blipFill>
          <a:blip r:embed="rId4"/>
          <a:stretch>
            <a:fillRect/>
          </a:stretch>
        </p:blipFill>
        <p:spPr>
          <a:xfrm>
            <a:off x="10564793" y="0"/>
            <a:ext cx="1627207" cy="1290918"/>
          </a:xfrm>
          <a:prstGeom prst="rect">
            <a:avLst/>
          </a:prstGeom>
        </p:spPr>
      </p:pic>
      <p:pic>
        <p:nvPicPr>
          <p:cNvPr id="5122" name="Picture 2" descr="Control de versiones, autoritarismo y libertad de codificar">
            <a:extLst>
              <a:ext uri="{FF2B5EF4-FFF2-40B4-BE49-F238E27FC236}">
                <a16:creationId xmlns:a16="http://schemas.microsoft.com/office/drawing/2014/main" id="{1A5D2B00-C866-8985-BA41-9A025E74657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66854" y="1853924"/>
            <a:ext cx="4325146" cy="35952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13933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789722" y="2471399"/>
            <a:ext cx="10021713" cy="23803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8800" dirty="0">
                <a:solidFill>
                  <a:schemeClr val="bg1"/>
                </a:solidFill>
                <a:latin typeface="Aparajita" panose="020B0502040204020203" pitchFamily="18" charset="0"/>
                <a:cs typeface="Aparajita" panose="020B0502040204020203" pitchFamily="18" charset="0"/>
              </a:rPr>
              <a:t>1.  Presentación</a:t>
            </a:r>
            <a:endParaRPr lang="es-CO" dirty="0">
              <a:solidFill>
                <a:schemeClr val="bg1"/>
              </a:solidFill>
              <a:latin typeface="Work Sans Medium" pitchFamily="2" charset="77"/>
            </a:endParaRPr>
          </a:p>
        </p:txBody>
      </p:sp>
    </p:spTree>
    <p:extLst>
      <p:ext uri="{BB962C8B-B14F-4D97-AF65-F5344CB8AC3E}">
        <p14:creationId xmlns:p14="http://schemas.microsoft.com/office/powerpoint/2010/main" val="2641594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66D04A5A-19A9-0ACE-6D0F-5E02EDC9D1DE}"/>
              </a:ext>
            </a:extLst>
          </p:cNvPr>
          <p:cNvSpPr txBox="1"/>
          <p:nvPr/>
        </p:nvSpPr>
        <p:spPr>
          <a:xfrm>
            <a:off x="230795" y="736049"/>
            <a:ext cx="7620997" cy="1200329"/>
          </a:xfrm>
          <a:prstGeom prst="rect">
            <a:avLst/>
          </a:prstGeom>
          <a:noFill/>
        </p:spPr>
        <p:txBody>
          <a:bodyPr wrap="none" rtlCol="0">
            <a:spAutoFit/>
          </a:bodyPr>
          <a:lstStyle/>
          <a:p>
            <a:pPr algn="ctr"/>
            <a:r>
              <a:rPr lang="es-CO" sz="7200" dirty="0">
                <a:solidFill>
                  <a:srgbClr val="38AA00"/>
                </a:solidFill>
                <a:latin typeface="Work Sans Light" pitchFamily="2" charset="77"/>
              </a:rPr>
              <a:t>Objetivo General </a:t>
            </a:r>
          </a:p>
        </p:txBody>
      </p:sp>
      <p:sp>
        <p:nvSpPr>
          <p:cNvPr id="7" name="CuadroTexto 6">
            <a:extLst>
              <a:ext uri="{FF2B5EF4-FFF2-40B4-BE49-F238E27FC236}">
                <a16:creationId xmlns:a16="http://schemas.microsoft.com/office/drawing/2014/main" id="{9896E8B4-453C-7E26-D038-59933D4B744F}"/>
              </a:ext>
            </a:extLst>
          </p:cNvPr>
          <p:cNvSpPr txBox="1"/>
          <p:nvPr/>
        </p:nvSpPr>
        <p:spPr>
          <a:xfrm>
            <a:off x="681684" y="2454607"/>
            <a:ext cx="7504885" cy="1477328"/>
          </a:xfrm>
          <a:prstGeom prst="rect">
            <a:avLst/>
          </a:prstGeom>
          <a:noFill/>
        </p:spPr>
        <p:txBody>
          <a:bodyPr wrap="square" rtlCol="0">
            <a:spAutoFit/>
          </a:bodyPr>
          <a:lstStyle/>
          <a:p>
            <a:pPr algn="just"/>
            <a:br>
              <a:rPr lang="es-ES" dirty="0">
                <a:latin typeface="Arial" panose="020B0604020202020204" pitchFamily="34" charset="0"/>
                <a:cs typeface="Arial" panose="020B0604020202020204" pitchFamily="34" charset="0"/>
              </a:rPr>
            </a:br>
            <a:r>
              <a:rPr lang="es-ES" dirty="0">
                <a:latin typeface="Arial" panose="020B0604020202020204" pitchFamily="34" charset="0"/>
                <a:cs typeface="Arial" panose="020B0604020202020204" pitchFamily="34" charset="0"/>
              </a:rPr>
              <a:t>Desarrollar el sistema de información orientado a la web para la gestión de inventario de la DROGUERÍA </a:t>
            </a:r>
            <a:r>
              <a:rPr lang="es-MX" dirty="0">
                <a:latin typeface="Arial" panose="020B0604020202020204" pitchFamily="34" charset="0"/>
                <a:cs typeface="Arial" panose="020B0604020202020204" pitchFamily="34" charset="0"/>
              </a:rPr>
              <a:t>PROMEDIC EL GRAN C.H</a:t>
            </a:r>
            <a:r>
              <a:rPr lang="es-ES" dirty="0">
                <a:latin typeface="Arial" panose="020B0604020202020204" pitchFamily="34" charset="0"/>
                <a:cs typeface="Arial" panose="020B0604020202020204" pitchFamily="34" charset="0"/>
              </a:rPr>
              <a:t>, mejorando la eficiencia operativa, la precisión en inventarios y la satisfacción del cliente.</a:t>
            </a:r>
            <a:endParaRPr lang="es-CO" dirty="0">
              <a:latin typeface="Arial" panose="020B0604020202020204" pitchFamily="34" charset="0"/>
              <a:cs typeface="Arial" panose="020B0604020202020204" pitchFamily="34" charset="0"/>
            </a:endParaRPr>
          </a:p>
        </p:txBody>
      </p:sp>
      <p:pic>
        <p:nvPicPr>
          <p:cNvPr id="1026" name="Picture 2" descr="Establecimientos Farmaceuticos">
            <a:extLst>
              <a:ext uri="{FF2B5EF4-FFF2-40B4-BE49-F238E27FC236}">
                <a16:creationId xmlns:a16="http://schemas.microsoft.com/office/drawing/2014/main" id="{A3FD6633-9BB5-6532-4AC1-FA66ACB47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26907" y="2516463"/>
            <a:ext cx="2983409" cy="29834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9732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3109" y="675130"/>
            <a:ext cx="5622231"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21466" y="336831"/>
            <a:ext cx="618251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rgbClr val="38AA00"/>
                </a:solidFill>
                <a:latin typeface="Work Sans Light" pitchFamily="2" charset="77"/>
              </a:rPr>
              <a:t>Objetivos Específicos</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121466" y="1129553"/>
            <a:ext cx="6182515" cy="4524315"/>
          </a:xfrm>
          <a:prstGeom prst="rect">
            <a:avLst/>
          </a:prstGeom>
          <a:noFill/>
        </p:spPr>
        <p:txBody>
          <a:bodyPr wrap="square" rtlCol="0">
            <a:spAutoFit/>
          </a:bodyPr>
          <a:lstStyle/>
          <a:p>
            <a:pPr algn="l">
              <a:buFont typeface="Arial" panose="020B0604020202020204" pitchFamily="34" charset="0"/>
              <a:buChar char="•"/>
            </a:pPr>
            <a:r>
              <a:rPr lang="es-MX" sz="1200" b="0" i="0" dirty="0">
                <a:effectLst/>
                <a:latin typeface="Arial" panose="020B0604020202020204" pitchFamily="34" charset="0"/>
                <a:cs typeface="Arial" panose="020B0604020202020204" pitchFamily="34" charset="0"/>
              </a:rPr>
              <a:t>Control de Stock Eficiente:</a:t>
            </a:r>
          </a:p>
          <a:p>
            <a:pPr algn="l"/>
            <a:r>
              <a:rPr lang="es-MX" sz="1200" b="0" i="0" dirty="0">
                <a:effectLst/>
                <a:latin typeface="Arial" panose="020B0604020202020204" pitchFamily="34" charset="0"/>
                <a:cs typeface="Arial" panose="020B0604020202020204" pitchFamily="34" charset="0"/>
              </a:rPr>
              <a:t>Garantizar un control eficiente del stock mediante la actualización constante de las existencias de productos.</a:t>
            </a:r>
          </a:p>
          <a:p>
            <a:pPr algn="l"/>
            <a:endParaRPr lang="es-ES" sz="12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s-MX" sz="1200" b="0" i="0" dirty="0">
                <a:effectLst/>
                <a:latin typeface="Arial" panose="020B0604020202020204" pitchFamily="34" charset="0"/>
                <a:cs typeface="Arial" panose="020B0604020202020204" pitchFamily="34" charset="0"/>
              </a:rPr>
              <a:t>Generación de Informes de Inventario:</a:t>
            </a:r>
          </a:p>
          <a:p>
            <a:pPr algn="l"/>
            <a:r>
              <a:rPr lang="es-MX" sz="1200" b="0" i="0" dirty="0">
                <a:effectLst/>
                <a:latin typeface="Arial" panose="020B0604020202020204" pitchFamily="34" charset="0"/>
                <a:cs typeface="Arial" panose="020B0604020202020204" pitchFamily="34" charset="0"/>
              </a:rPr>
              <a:t>Implementar funcionalidades para generar informes periódicos que muestren el estado actual del inventario.</a:t>
            </a:r>
          </a:p>
          <a:p>
            <a:pPr algn="l"/>
            <a:endParaRPr lang="es-MX" sz="1200" b="0" i="0" dirty="0">
              <a:effectLst/>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s-MX" sz="1200" dirty="0">
                <a:latin typeface="Arial" panose="020B0604020202020204" pitchFamily="34" charset="0"/>
                <a:cs typeface="Arial" panose="020B0604020202020204" pitchFamily="34" charset="0"/>
              </a:rPr>
              <a:t>Registro Detallado de Productos:</a:t>
            </a:r>
            <a:endParaRPr lang="es-ES" sz="1200" b="0" i="0" dirty="0">
              <a:effectLst/>
              <a:latin typeface="Arial" panose="020B0604020202020204" pitchFamily="34" charset="0"/>
              <a:cs typeface="Arial" panose="020B0604020202020204" pitchFamily="34" charset="0"/>
            </a:endParaRPr>
          </a:p>
          <a:p>
            <a:pPr algn="l"/>
            <a:r>
              <a:rPr lang="es-MX" sz="1200" b="0" i="0" dirty="0">
                <a:effectLst/>
                <a:latin typeface="Arial" panose="020B0604020202020204" pitchFamily="34" charset="0"/>
                <a:cs typeface="Arial" panose="020B0604020202020204" pitchFamily="34" charset="0"/>
              </a:rPr>
              <a:t>Establecer un sistema que permita registrar información detallada de cada producto.</a:t>
            </a:r>
          </a:p>
          <a:p>
            <a:pPr algn="l"/>
            <a:endParaRPr lang="es-MX" sz="1200" b="0" i="0" dirty="0">
              <a:effectLst/>
              <a:latin typeface="Arial" panose="020B0604020202020204" pitchFamily="34" charset="0"/>
              <a:cs typeface="Arial" panose="020B0604020202020204" pitchFamily="34" charset="0"/>
            </a:endParaRPr>
          </a:p>
          <a:p>
            <a:pPr marL="171450" indent="-171450" algn="l">
              <a:buFont typeface="Arial" panose="020B0604020202020204" pitchFamily="34" charset="0"/>
              <a:buChar char="•"/>
            </a:pPr>
            <a:r>
              <a:rPr lang="es-MX" sz="1200" b="0" i="0" dirty="0">
                <a:effectLst/>
                <a:latin typeface="Arial" panose="020B0604020202020204" pitchFamily="34" charset="0"/>
                <a:cs typeface="Arial" panose="020B0604020202020204" pitchFamily="34" charset="0"/>
              </a:rPr>
              <a:t>Gestión de Usuarios: </a:t>
            </a:r>
          </a:p>
          <a:p>
            <a:pPr algn="l"/>
            <a:r>
              <a:rPr lang="es-MX" sz="1200" dirty="0">
                <a:latin typeface="Arial" panose="020B0604020202020204" pitchFamily="34" charset="0"/>
                <a:cs typeface="Arial" panose="020B0604020202020204" pitchFamily="34" charset="0"/>
              </a:rPr>
              <a:t>P</a:t>
            </a:r>
            <a:r>
              <a:rPr lang="es-MX" sz="1200" b="0" i="0" dirty="0">
                <a:effectLst/>
                <a:latin typeface="Arial" panose="020B0604020202020204" pitchFamily="34" charset="0"/>
                <a:cs typeface="Arial" panose="020B0604020202020204" pitchFamily="34" charset="0"/>
              </a:rPr>
              <a:t>ermitiría gestionar los usuarios por parte del administrador  .</a:t>
            </a:r>
            <a:endParaRPr lang="es-MX" sz="1200" dirty="0">
              <a:latin typeface="Arial" panose="020B0604020202020204" pitchFamily="34" charset="0"/>
              <a:cs typeface="Arial" panose="020B0604020202020204" pitchFamily="34" charset="0"/>
            </a:endParaRPr>
          </a:p>
          <a:p>
            <a:pPr algn="l"/>
            <a:endParaRPr lang="es-MX" sz="1200" b="0" i="0" dirty="0">
              <a:effectLst/>
              <a:latin typeface="Arial" panose="020B0604020202020204" pitchFamily="34" charset="0"/>
              <a:cs typeface="Arial" panose="020B0604020202020204" pitchFamily="34" charset="0"/>
            </a:endParaRPr>
          </a:p>
          <a:p>
            <a:pPr marL="171450" indent="-171450" algn="l">
              <a:buFont typeface="Arial" panose="020B0604020202020204" pitchFamily="34" charset="0"/>
              <a:buChar char="•"/>
            </a:pPr>
            <a:r>
              <a:rPr lang="es-MX" sz="1200" b="0" i="0" dirty="0">
                <a:effectLst/>
                <a:latin typeface="Arial" panose="020B0604020202020204" pitchFamily="34" charset="0"/>
                <a:cs typeface="Arial" panose="020B0604020202020204" pitchFamily="34" charset="0"/>
              </a:rPr>
              <a:t>Gestión de Proveedores: </a:t>
            </a:r>
          </a:p>
          <a:p>
            <a:pPr algn="l"/>
            <a:r>
              <a:rPr lang="es-MX" sz="1200" dirty="0">
                <a:latin typeface="Arial" panose="020B0604020202020204" pitchFamily="34" charset="0"/>
                <a:cs typeface="Arial" panose="020B0604020202020204" pitchFamily="34" charset="0"/>
              </a:rPr>
              <a:t>P</a:t>
            </a:r>
            <a:r>
              <a:rPr lang="es-MX" sz="1200" b="0" i="0" dirty="0">
                <a:effectLst/>
                <a:latin typeface="Arial" panose="020B0604020202020204" pitchFamily="34" charset="0"/>
                <a:cs typeface="Arial" panose="020B0604020202020204" pitchFamily="34" charset="0"/>
              </a:rPr>
              <a:t>ermitiría administrar la información de los proveedores.</a:t>
            </a:r>
          </a:p>
          <a:p>
            <a:pPr algn="l"/>
            <a:endParaRPr lang="es-MX" sz="1200" dirty="0">
              <a:latin typeface="Arial" panose="020B0604020202020204" pitchFamily="34" charset="0"/>
              <a:cs typeface="Arial" panose="020B0604020202020204" pitchFamily="34" charset="0"/>
            </a:endParaRPr>
          </a:p>
          <a:p>
            <a:pPr marL="171450" indent="-171450" algn="l">
              <a:buFont typeface="Arial" panose="020B0604020202020204" pitchFamily="34" charset="0"/>
              <a:buChar char="•"/>
            </a:pPr>
            <a:r>
              <a:rPr lang="es-MX" sz="1200" dirty="0">
                <a:latin typeface="Arial" panose="020B0604020202020204" pitchFamily="34" charset="0"/>
                <a:cs typeface="Arial" panose="020B0604020202020204" pitchFamily="34" charset="0"/>
              </a:rPr>
              <a:t>Seguridad y Control de Acceso:</a:t>
            </a:r>
          </a:p>
          <a:p>
            <a:pPr algn="l"/>
            <a:r>
              <a:rPr lang="es-MX" sz="1200" dirty="0">
                <a:latin typeface="Arial" panose="020B0604020202020204" pitchFamily="34" charset="0"/>
                <a:cs typeface="Arial" panose="020B0604020202020204" pitchFamily="34" charset="0"/>
              </a:rPr>
              <a:t> Garantiza la seguridad de los datos sensibles y restringiría el acceso a funciones críticas del sistema a usuarios autorizados.</a:t>
            </a:r>
          </a:p>
          <a:p>
            <a:pPr algn="l"/>
            <a:endParaRPr lang="es-MX" sz="1200" dirty="0">
              <a:latin typeface="Arial" panose="020B0604020202020204" pitchFamily="34" charset="0"/>
              <a:cs typeface="Arial" panose="020B0604020202020204" pitchFamily="34" charset="0"/>
            </a:endParaRPr>
          </a:p>
          <a:p>
            <a:pPr marL="171450" indent="-171450" algn="l">
              <a:buFont typeface="Arial" panose="020B0604020202020204" pitchFamily="34" charset="0"/>
              <a:buChar char="•"/>
            </a:pPr>
            <a:r>
              <a:rPr lang="es-MX" sz="1200" dirty="0">
                <a:latin typeface="Arial" panose="020B0604020202020204" pitchFamily="34" charset="0"/>
                <a:cs typeface="Arial" panose="020B0604020202020204" pitchFamily="34" charset="0"/>
              </a:rPr>
              <a:t>Registro y Gestión de Recetas Médicas:</a:t>
            </a:r>
          </a:p>
          <a:p>
            <a:pPr algn="l"/>
            <a:r>
              <a:rPr lang="es-MX" sz="1200" dirty="0">
                <a:latin typeface="Arial" panose="020B0604020202020204" pitchFamily="34" charset="0"/>
                <a:cs typeface="Arial" panose="020B0604020202020204" pitchFamily="34" charset="0"/>
              </a:rPr>
              <a:t>Permitiría registrar las recetas médicas con un número de identificación, fecha y fotografía de la receta . </a:t>
            </a:r>
          </a:p>
        </p:txBody>
      </p:sp>
      <p:pic>
        <p:nvPicPr>
          <p:cNvPr id="8" name="Imagen 7">
            <a:extLst>
              <a:ext uri="{FF2B5EF4-FFF2-40B4-BE49-F238E27FC236}">
                <a16:creationId xmlns:a16="http://schemas.microsoft.com/office/drawing/2014/main" id="{EF4A6626-BD4B-F99A-93C8-587E4551967F}"/>
              </a:ext>
            </a:extLst>
          </p:cNvPr>
          <p:cNvPicPr>
            <a:picLocks noChangeAspect="1"/>
          </p:cNvPicPr>
          <p:nvPr/>
        </p:nvPicPr>
        <p:blipFill rotWithShape="1">
          <a:blip r:embed="rId4"/>
          <a:srcRect r="19805"/>
          <a:stretch/>
        </p:blipFill>
        <p:spPr>
          <a:xfrm>
            <a:off x="6437253" y="1695478"/>
            <a:ext cx="5754747" cy="4259766"/>
          </a:xfrm>
          <a:prstGeom prst="rect">
            <a:avLst/>
          </a:prstGeom>
        </p:spPr>
      </p:pic>
    </p:spTree>
    <p:extLst>
      <p:ext uri="{BB962C8B-B14F-4D97-AF65-F5344CB8AC3E}">
        <p14:creationId xmlns:p14="http://schemas.microsoft.com/office/powerpoint/2010/main" val="685387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076E6166-1474-85E3-FF52-E1300A6831E9}"/>
              </a:ext>
            </a:extLst>
          </p:cNvPr>
          <p:cNvSpPr txBox="1"/>
          <p:nvPr/>
        </p:nvSpPr>
        <p:spPr>
          <a:xfrm>
            <a:off x="361211" y="1424861"/>
            <a:ext cx="11294983" cy="4093428"/>
          </a:xfrm>
          <a:prstGeom prst="rect">
            <a:avLst/>
          </a:prstGeom>
          <a:noFill/>
        </p:spPr>
        <p:txBody>
          <a:bodyPr wrap="square" rtlCol="0">
            <a:spAutoFit/>
          </a:bodyPr>
          <a:lstStyle/>
          <a:p>
            <a:pPr algn="just"/>
            <a:br>
              <a:rPr lang="es-MX" sz="2000" dirty="0"/>
            </a:br>
            <a:r>
              <a:rPr lang="es-MX" sz="2000" b="0" i="0" dirty="0">
                <a:effectLst/>
                <a:latin typeface="Söhne"/>
              </a:rPr>
              <a:t>La entidad comercial PROMEDIC EL GRAN C.H, opera con fines lucrativos, brindando a sus clientes una amplia gama de productos y servicios, incluyendo medicamentos y asesoría domiciliaria, además de entregas a domicilio. </a:t>
            </a:r>
          </a:p>
          <a:p>
            <a:pPr algn="just"/>
            <a:endParaRPr lang="es-MX" sz="2000" dirty="0"/>
          </a:p>
          <a:p>
            <a:pPr algn="just"/>
            <a:r>
              <a:rPr lang="es-MX" sz="2000" dirty="0"/>
              <a:t>Sin embargo, la gestión ineficiente del inventario ha generado una serie de dificultades como la </a:t>
            </a:r>
            <a:r>
              <a:rPr lang="es-MX" sz="2000" b="0" i="0" dirty="0">
                <a:effectLst/>
                <a:latin typeface="Söhne"/>
              </a:rPr>
              <a:t>escasez de productos esenciales, por ejemplo, hay desabastecimiento de medicamentos para la salud mental y esta  situación podría generar graves riesgos para los pacientes, </a:t>
            </a:r>
            <a:r>
              <a:rPr lang="es-MX" sz="2000" dirty="0">
                <a:latin typeface="Söhne"/>
              </a:rPr>
              <a:t>esto ha llegado a impactar </a:t>
            </a:r>
            <a:r>
              <a:rPr lang="es-MX" sz="2000" b="0" i="0" dirty="0">
                <a:effectLst/>
                <a:latin typeface="Söhne"/>
              </a:rPr>
              <a:t>negativamente tanto la rentabilidad como la satisfacción del cliente. Esta situación ha provocado pérdida de clientes, costos adicionales por entregas urgentes, desperdicio de recursos y tiempo, y una planificación de stocks ineficiente. Además, ha generado oportunidades de ventas perdidas y afectado la reputación de la droguería. </a:t>
            </a:r>
            <a:r>
              <a:rPr lang="es-MX" sz="2000" dirty="0"/>
              <a:t>Es necesario </a:t>
            </a:r>
            <a:r>
              <a:rPr lang="es-MX" sz="2000" b="0" i="0" dirty="0">
                <a:effectLst/>
                <a:latin typeface="Söhne"/>
              </a:rPr>
              <a:t>abordar estas dificultades mediante la implementación de un sistema de gestión de inventarios efectivo y eficiente.</a:t>
            </a:r>
            <a:endParaRPr lang="es-ES" sz="2000" b="0" i="0" dirty="0">
              <a:effectLst/>
              <a:latin typeface="Arial" panose="020B0604020202020204" pitchFamily="34" charset="0"/>
              <a:cs typeface="Arial" panose="020B0604020202020204" pitchFamily="34" charset="0"/>
            </a:endParaRPr>
          </a:p>
        </p:txBody>
      </p:sp>
      <p:sp>
        <p:nvSpPr>
          <p:cNvPr id="5" name="Título 1">
            <a:extLst>
              <a:ext uri="{FF2B5EF4-FFF2-40B4-BE49-F238E27FC236}">
                <a16:creationId xmlns:a16="http://schemas.microsoft.com/office/drawing/2014/main" id="{C66D6AE0-B73A-11A3-FEBF-4967257A3814}"/>
              </a:ext>
            </a:extLst>
          </p:cNvPr>
          <p:cNvSpPr txBox="1">
            <a:spLocks/>
          </p:cNvSpPr>
          <p:nvPr/>
        </p:nvSpPr>
        <p:spPr>
          <a:xfrm>
            <a:off x="361211" y="513304"/>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rgbClr val="38AA00"/>
                </a:solidFill>
                <a:latin typeface="Work Sans Light" pitchFamily="2" charset="0"/>
              </a:rPr>
              <a:t>Planteamiento del problema</a:t>
            </a:r>
          </a:p>
        </p:txBody>
      </p:sp>
    </p:spTree>
    <p:extLst>
      <p:ext uri="{BB962C8B-B14F-4D97-AF65-F5344CB8AC3E}">
        <p14:creationId xmlns:p14="http://schemas.microsoft.com/office/powerpoint/2010/main" val="1500403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785CD826-0E57-CD91-5728-9EE4DF4B4DE3}"/>
              </a:ext>
            </a:extLst>
          </p:cNvPr>
          <p:cNvSpPr txBox="1">
            <a:spLocks/>
          </p:cNvSpPr>
          <p:nvPr/>
        </p:nvSpPr>
        <p:spPr>
          <a:xfrm>
            <a:off x="361211" y="513304"/>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rgbClr val="38AA00"/>
                </a:solidFill>
                <a:latin typeface="Work Sans Light" pitchFamily="2" charset="0"/>
              </a:rPr>
              <a:t>Pregunta problema</a:t>
            </a:r>
          </a:p>
        </p:txBody>
      </p:sp>
      <p:sp>
        <p:nvSpPr>
          <p:cNvPr id="4" name="CuadroTexto 3">
            <a:extLst>
              <a:ext uri="{FF2B5EF4-FFF2-40B4-BE49-F238E27FC236}">
                <a16:creationId xmlns:a16="http://schemas.microsoft.com/office/drawing/2014/main" id="{FC52E17E-BB22-38F8-C064-89842CEEE6EA}"/>
              </a:ext>
            </a:extLst>
          </p:cNvPr>
          <p:cNvSpPr txBox="1"/>
          <p:nvPr/>
        </p:nvSpPr>
        <p:spPr>
          <a:xfrm>
            <a:off x="565347" y="2644170"/>
            <a:ext cx="5347773" cy="1569660"/>
          </a:xfrm>
          <a:prstGeom prst="rect">
            <a:avLst/>
          </a:prstGeom>
          <a:noFill/>
        </p:spPr>
        <p:txBody>
          <a:bodyPr wrap="square" rtlCol="0">
            <a:spAutoFit/>
          </a:bodyPr>
          <a:lstStyle/>
          <a:p>
            <a:pPr algn="just"/>
            <a:r>
              <a:rPr lang="es-MX" sz="2400" dirty="0">
                <a:latin typeface="Arial" panose="020B0604020202020204" pitchFamily="34" charset="0"/>
                <a:cs typeface="Arial" panose="020B0604020202020204" pitchFamily="34" charset="0"/>
              </a:rPr>
              <a:t>¿De qué manera se puede implementar mejoras para una gestión eficiente del inventario en la droguería </a:t>
            </a:r>
            <a:r>
              <a:rPr lang="es-MX" sz="2400" dirty="0" err="1">
                <a:latin typeface="Arial" panose="020B0604020202020204" pitchFamily="34" charset="0"/>
                <a:cs typeface="Arial" panose="020B0604020202020204" pitchFamily="34" charset="0"/>
              </a:rPr>
              <a:t>Promedic</a:t>
            </a:r>
            <a:r>
              <a:rPr lang="es-MX" sz="2400" dirty="0">
                <a:latin typeface="Arial" panose="020B0604020202020204" pitchFamily="34" charset="0"/>
                <a:cs typeface="Arial" panose="020B0604020202020204" pitchFamily="34" charset="0"/>
              </a:rPr>
              <a:t> El Gran C H?</a:t>
            </a:r>
            <a:endParaRPr lang="es-CO" sz="2400" dirty="0">
              <a:latin typeface="Arial" panose="020B0604020202020204" pitchFamily="34" charset="0"/>
              <a:cs typeface="Arial" panose="020B0604020202020204" pitchFamily="34" charset="0"/>
            </a:endParaRPr>
          </a:p>
        </p:txBody>
      </p:sp>
      <p:pic>
        <p:nvPicPr>
          <p:cNvPr id="5" name="Imagen 4">
            <a:extLst>
              <a:ext uri="{FF2B5EF4-FFF2-40B4-BE49-F238E27FC236}">
                <a16:creationId xmlns:a16="http://schemas.microsoft.com/office/drawing/2014/main" id="{7E0E09CA-D61A-716F-F2DC-A33C971250B3}"/>
              </a:ext>
            </a:extLst>
          </p:cNvPr>
          <p:cNvPicPr>
            <a:picLocks noChangeAspect="1"/>
          </p:cNvPicPr>
          <p:nvPr/>
        </p:nvPicPr>
        <p:blipFill>
          <a:blip r:embed="rId2"/>
          <a:stretch>
            <a:fillRect/>
          </a:stretch>
        </p:blipFill>
        <p:spPr>
          <a:xfrm>
            <a:off x="7181248" y="1982803"/>
            <a:ext cx="3339967" cy="3339967"/>
          </a:xfrm>
          <a:prstGeom prst="rect">
            <a:avLst/>
          </a:prstGeom>
        </p:spPr>
      </p:pic>
    </p:spTree>
    <p:extLst>
      <p:ext uri="{BB962C8B-B14F-4D97-AF65-F5344CB8AC3E}">
        <p14:creationId xmlns:p14="http://schemas.microsoft.com/office/powerpoint/2010/main" val="11856204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F7643C-BC58-59BD-3DDF-979BE7DAFA06}"/>
              </a:ext>
            </a:extLst>
          </p:cNvPr>
          <p:cNvSpPr>
            <a:spLocks noGrp="1"/>
          </p:cNvSpPr>
          <p:nvPr>
            <p:ph type="title"/>
          </p:nvPr>
        </p:nvSpPr>
        <p:spPr>
          <a:xfrm>
            <a:off x="838200" y="365126"/>
            <a:ext cx="10515600" cy="1011854"/>
          </a:xfrm>
        </p:spPr>
        <p:txBody>
          <a:bodyPr/>
          <a:lstStyle/>
          <a:p>
            <a:r>
              <a:rPr lang="es-CO" dirty="0">
                <a:solidFill>
                  <a:srgbClr val="38AA00"/>
                </a:solidFill>
                <a:latin typeface="Work Sans Light" pitchFamily="2" charset="0"/>
              </a:rPr>
              <a:t>Alcance del proyecto</a:t>
            </a:r>
          </a:p>
        </p:txBody>
      </p:sp>
      <p:sp>
        <p:nvSpPr>
          <p:cNvPr id="3" name="Marcador de contenido 2">
            <a:extLst>
              <a:ext uri="{FF2B5EF4-FFF2-40B4-BE49-F238E27FC236}">
                <a16:creationId xmlns:a16="http://schemas.microsoft.com/office/drawing/2014/main" id="{02359EF9-DFF8-60AA-F28A-A80C9F5CB12F}"/>
              </a:ext>
            </a:extLst>
          </p:cNvPr>
          <p:cNvSpPr>
            <a:spLocks noGrp="1"/>
          </p:cNvSpPr>
          <p:nvPr>
            <p:ph idx="1"/>
          </p:nvPr>
        </p:nvSpPr>
        <p:spPr>
          <a:xfrm>
            <a:off x="838199" y="1559860"/>
            <a:ext cx="10833847" cy="5131396"/>
          </a:xfrm>
        </p:spPr>
        <p:txBody>
          <a:bodyPr>
            <a:normAutofit/>
          </a:bodyPr>
          <a:lstStyle/>
          <a:p>
            <a:pPr algn="l"/>
            <a:r>
              <a:rPr lang="es-ES" sz="1800" b="0" i="0" dirty="0">
                <a:effectLst/>
                <a:latin typeface="Arial" panose="020B0604020202020204" pitchFamily="34" charset="0"/>
                <a:cs typeface="Arial" panose="020B0604020202020204" pitchFamily="34" charset="0"/>
              </a:rPr>
              <a:t>El desarrollo del proyecto se estima en un periodo de 8 a 12 meses, desde la planificación hasta el lanzamiento completo de las operaciones de </a:t>
            </a:r>
            <a:r>
              <a:rPr lang="es-MX" sz="1800" b="0" i="0" dirty="0" err="1">
                <a:effectLst/>
                <a:latin typeface="Arial" panose="020B0604020202020204" pitchFamily="34" charset="0"/>
                <a:cs typeface="Arial" panose="020B0604020202020204" pitchFamily="34" charset="0"/>
              </a:rPr>
              <a:t>Promedic</a:t>
            </a:r>
            <a:r>
              <a:rPr lang="es-MX" sz="1800" b="0" i="0" dirty="0">
                <a:effectLst/>
                <a:latin typeface="Arial" panose="020B0604020202020204" pitchFamily="34" charset="0"/>
                <a:cs typeface="Arial" panose="020B0604020202020204" pitchFamily="34" charset="0"/>
              </a:rPr>
              <a:t> El Gran C.H</a:t>
            </a:r>
            <a:r>
              <a:rPr lang="es-ES" sz="1800" b="0" i="0" dirty="0">
                <a:effectLst/>
                <a:latin typeface="Arial" panose="020B0604020202020204" pitchFamily="34" charset="0"/>
                <a:cs typeface="Arial" panose="020B0604020202020204" pitchFamily="34" charset="0"/>
              </a:rPr>
              <a:t>. El Sistema de Información respaldará las siguientes áreas y procesos:</a:t>
            </a:r>
          </a:p>
          <a:p>
            <a:pPr marL="0" indent="0" algn="l">
              <a:buNone/>
            </a:pPr>
            <a:r>
              <a:rPr lang="es-ES" sz="1800" b="1" i="0" dirty="0">
                <a:effectLst/>
                <a:latin typeface="Arial" panose="020B0604020202020204" pitchFamily="34" charset="0"/>
                <a:cs typeface="Arial" panose="020B0604020202020204" pitchFamily="34" charset="0"/>
              </a:rPr>
              <a:t>Apoyadas:</a:t>
            </a:r>
            <a:endParaRPr lang="es-E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s-ES" sz="1800" b="1" i="0" dirty="0">
                <a:effectLst/>
                <a:latin typeface="Arial" panose="020B0604020202020204" pitchFamily="34" charset="0"/>
                <a:cs typeface="Arial" panose="020B0604020202020204" pitchFamily="34" charset="0"/>
              </a:rPr>
              <a:t>Gestión de inventario:</a:t>
            </a:r>
            <a:r>
              <a:rPr lang="es-ES" sz="1800" b="0" i="0" dirty="0">
                <a:effectLst/>
                <a:latin typeface="Arial" panose="020B0604020202020204" pitchFamily="34" charset="0"/>
                <a:cs typeface="Arial" panose="020B0604020202020204" pitchFamily="34" charset="0"/>
              </a:rPr>
              <a:t> Control de existencias, seguimiento de caducidades y reposición de productos.</a:t>
            </a:r>
          </a:p>
          <a:p>
            <a:pPr algn="l">
              <a:buFont typeface="Arial" panose="020B0604020202020204" pitchFamily="34" charset="0"/>
              <a:buChar char="•"/>
            </a:pPr>
            <a:r>
              <a:rPr lang="es-ES" sz="1800" b="1" i="0" dirty="0">
                <a:effectLst/>
                <a:latin typeface="Arial" panose="020B0604020202020204" pitchFamily="34" charset="0"/>
                <a:cs typeface="Arial" panose="020B0604020202020204" pitchFamily="34" charset="0"/>
              </a:rPr>
              <a:t>Gestión de proveedores: </a:t>
            </a:r>
            <a:r>
              <a:rPr lang="es-ES" sz="1800" b="0" i="0" dirty="0">
                <a:effectLst/>
                <a:latin typeface="Arial" panose="020B0604020202020204" pitchFamily="34" charset="0"/>
                <a:cs typeface="Arial" panose="020B0604020202020204" pitchFamily="34" charset="0"/>
              </a:rPr>
              <a:t>Registro de información del proveedor para ayudar </a:t>
            </a:r>
            <a:r>
              <a:rPr lang="es-MX" sz="1800" b="0" i="0" dirty="0">
                <a:effectLst/>
                <a:latin typeface="Arial" panose="020B0604020202020204" pitchFamily="34" charset="0"/>
                <a:cs typeface="Arial" panose="020B0604020202020204" pitchFamily="34" charset="0"/>
              </a:rPr>
              <a:t>a gestionar la relación con los proveedores de suministros médicos.</a:t>
            </a:r>
          </a:p>
          <a:p>
            <a:pPr algn="l">
              <a:buFont typeface="Arial" panose="020B0604020202020204" pitchFamily="34" charset="0"/>
              <a:buChar char="•"/>
            </a:pPr>
            <a:r>
              <a:rPr lang="es-MX" sz="1800" b="1" i="0" dirty="0">
                <a:effectLst/>
                <a:latin typeface="Arial" panose="020B0604020202020204" pitchFamily="34" charset="0"/>
                <a:cs typeface="Arial" panose="020B0604020202020204" pitchFamily="34" charset="0"/>
              </a:rPr>
              <a:t>Reportes y análisis: </a:t>
            </a:r>
            <a:r>
              <a:rPr lang="es-MX" sz="1800" dirty="0">
                <a:latin typeface="Arial" panose="020B0604020202020204" pitchFamily="34" charset="0"/>
                <a:cs typeface="Arial" panose="020B0604020202020204" pitchFamily="34" charset="0"/>
              </a:rPr>
              <a:t>G</a:t>
            </a:r>
            <a:r>
              <a:rPr lang="es-MX" sz="1800" b="0" i="0" dirty="0">
                <a:effectLst/>
                <a:latin typeface="Arial" panose="020B0604020202020204" pitchFamily="34" charset="0"/>
                <a:cs typeface="Arial" panose="020B0604020202020204" pitchFamily="34" charset="0"/>
              </a:rPr>
              <a:t>enerar informes y análisis sobre el rendimiento del inventario.</a:t>
            </a:r>
          </a:p>
          <a:p>
            <a:pPr algn="l">
              <a:buFont typeface="Arial" panose="020B0604020202020204" pitchFamily="34" charset="0"/>
              <a:buChar char="•"/>
            </a:pPr>
            <a:r>
              <a:rPr lang="es-ES" sz="1800" b="1" i="0" dirty="0">
                <a:effectLst/>
                <a:latin typeface="Arial" panose="020B0604020202020204" pitchFamily="34" charset="0"/>
                <a:cs typeface="Arial" panose="020B0604020202020204" pitchFamily="34" charset="0"/>
              </a:rPr>
              <a:t>Seguimiento de prescripciones:</a:t>
            </a:r>
            <a:r>
              <a:rPr lang="es-ES" sz="1800" b="0" i="0" dirty="0">
                <a:effectLst/>
                <a:latin typeface="Arial" panose="020B0604020202020204" pitchFamily="34" charset="0"/>
                <a:cs typeface="Arial" panose="020B0604020202020204" pitchFamily="34" charset="0"/>
              </a:rPr>
              <a:t> Registro y control de recetas médicas dispensadas.</a:t>
            </a:r>
          </a:p>
          <a:p>
            <a:pPr algn="l">
              <a:buFont typeface="Arial" panose="020B0604020202020204" pitchFamily="34" charset="0"/>
              <a:buChar char="•"/>
            </a:pPr>
            <a:endParaRPr lang="es-ES" sz="1800" b="0" i="0" dirty="0">
              <a:effectLst/>
              <a:latin typeface="Arial" panose="020B0604020202020204" pitchFamily="34" charset="0"/>
              <a:cs typeface="Arial" panose="020B0604020202020204" pitchFamily="34" charset="0"/>
            </a:endParaRPr>
          </a:p>
          <a:p>
            <a:pPr algn="l"/>
            <a:r>
              <a:rPr lang="es-ES" sz="1800" b="1" i="0" dirty="0">
                <a:effectLst/>
                <a:latin typeface="Arial" panose="020B0604020202020204" pitchFamily="34" charset="0"/>
                <a:cs typeface="Arial" panose="020B0604020202020204" pitchFamily="34" charset="0"/>
              </a:rPr>
              <a:t>No Apoyadas:</a:t>
            </a:r>
            <a:endParaRPr lang="es-E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s-MX" sz="1800" b="0" i="0" dirty="0">
                <a:effectLst/>
                <a:latin typeface="Arial" panose="020B0604020202020204" pitchFamily="34" charset="0"/>
                <a:cs typeface="Arial" panose="020B0604020202020204" pitchFamily="34" charset="0"/>
              </a:rPr>
              <a:t>No se proporciona asistencia personalizada en los procesos manuales de soporte al cliente.</a:t>
            </a:r>
          </a:p>
          <a:p>
            <a:pPr algn="l">
              <a:buFont typeface="Arial" panose="020B0604020202020204" pitchFamily="34" charset="0"/>
              <a:buChar char="•"/>
            </a:pPr>
            <a:r>
              <a:rPr lang="es-ES" sz="1800" b="0" i="0" dirty="0">
                <a:effectLst/>
                <a:latin typeface="Arial" panose="020B0604020202020204" pitchFamily="34" charset="0"/>
                <a:cs typeface="Arial" panose="020B0604020202020204" pitchFamily="34" charset="0"/>
              </a:rPr>
              <a:t>Aspectos financieros más complejos que necesiten contabilidad avanzada.</a:t>
            </a:r>
          </a:p>
          <a:p>
            <a:pPr marL="0" indent="0" algn="just">
              <a:buNone/>
            </a:pPr>
            <a:endParaRPr lang="es-CO" sz="2000" dirty="0">
              <a:latin typeface="Work Sans Light" pitchFamily="2" charset="0"/>
            </a:endParaRPr>
          </a:p>
        </p:txBody>
      </p:sp>
      <p:pic>
        <p:nvPicPr>
          <p:cNvPr id="5" name="Imagen 4">
            <a:extLst>
              <a:ext uri="{FF2B5EF4-FFF2-40B4-BE49-F238E27FC236}">
                <a16:creationId xmlns:a16="http://schemas.microsoft.com/office/drawing/2014/main" id="{EFB151C2-6FB2-4420-D923-9A3AFECE5154}"/>
              </a:ext>
            </a:extLst>
          </p:cNvPr>
          <p:cNvPicPr>
            <a:picLocks noChangeAspect="1"/>
          </p:cNvPicPr>
          <p:nvPr/>
        </p:nvPicPr>
        <p:blipFill>
          <a:blip r:embed="rId3"/>
          <a:stretch>
            <a:fillRect/>
          </a:stretch>
        </p:blipFill>
        <p:spPr>
          <a:xfrm>
            <a:off x="10564793" y="0"/>
            <a:ext cx="1627207" cy="1290918"/>
          </a:xfrm>
          <a:prstGeom prst="rect">
            <a:avLst/>
          </a:prstGeom>
        </p:spPr>
      </p:pic>
    </p:spTree>
    <p:extLst>
      <p:ext uri="{BB962C8B-B14F-4D97-AF65-F5344CB8AC3E}">
        <p14:creationId xmlns:p14="http://schemas.microsoft.com/office/powerpoint/2010/main" val="2329861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D3CCD92-0F76-00D5-78B9-A2594A5704A6}"/>
              </a:ext>
            </a:extLst>
          </p:cNvPr>
          <p:cNvSpPr>
            <a:spLocks noGrp="1"/>
          </p:cNvSpPr>
          <p:nvPr>
            <p:ph idx="1"/>
          </p:nvPr>
        </p:nvSpPr>
        <p:spPr>
          <a:xfrm>
            <a:off x="453283" y="276300"/>
            <a:ext cx="10515600" cy="6249760"/>
          </a:xfrm>
        </p:spPr>
        <p:txBody>
          <a:bodyPr>
            <a:normAutofit/>
          </a:bodyPr>
          <a:lstStyle/>
          <a:p>
            <a:pPr algn="l"/>
            <a:r>
              <a:rPr lang="es-ES" sz="1800" b="0" i="0" dirty="0">
                <a:effectLst/>
                <a:latin typeface="Arial" panose="020B0604020202020204" pitchFamily="34" charset="0"/>
                <a:cs typeface="Arial" panose="020B0604020202020204" pitchFamily="34" charset="0"/>
              </a:rPr>
              <a:t>Principales Funcionalidades del Software:</a:t>
            </a:r>
          </a:p>
          <a:p>
            <a:pPr marL="0" indent="0" algn="l">
              <a:buNone/>
            </a:pPr>
            <a:endParaRPr lang="es-ES" sz="1800" b="0" i="0" dirty="0">
              <a:effectLst/>
              <a:latin typeface="Arial" panose="020B0604020202020204" pitchFamily="34" charset="0"/>
              <a:cs typeface="Arial" panose="020B0604020202020204" pitchFamily="34" charset="0"/>
            </a:endParaRPr>
          </a:p>
          <a:p>
            <a:pPr algn="l">
              <a:buFont typeface="+mj-lt"/>
              <a:buAutoNum type="arabicPeriod"/>
            </a:pPr>
            <a:r>
              <a:rPr lang="es-ES" sz="1800" b="1" i="0" dirty="0">
                <a:effectLst/>
                <a:latin typeface="Arial" panose="020B0604020202020204" pitchFamily="34" charset="0"/>
                <a:cs typeface="Arial" panose="020B0604020202020204" pitchFamily="34" charset="0"/>
              </a:rPr>
              <a:t>Gestión de Inventario:</a:t>
            </a:r>
            <a:endParaRPr lang="es-ES" sz="1800" b="0" i="0" dirty="0">
              <a:effectLst/>
              <a:latin typeface="Arial" panose="020B0604020202020204" pitchFamily="34" charset="0"/>
              <a:cs typeface="Arial" panose="020B0604020202020204" pitchFamily="34" charset="0"/>
            </a:endParaRPr>
          </a:p>
          <a:p>
            <a:pPr marL="742950" lvl="1" indent="-285750" algn="l">
              <a:buFont typeface="+mj-lt"/>
              <a:buAutoNum type="arabicPeriod"/>
            </a:pPr>
            <a:r>
              <a:rPr lang="es-ES" sz="1800" b="0" i="0" dirty="0">
                <a:effectLst/>
                <a:latin typeface="Arial" panose="020B0604020202020204" pitchFamily="34" charset="0"/>
                <a:cs typeface="Arial" panose="020B0604020202020204" pitchFamily="34" charset="0"/>
              </a:rPr>
              <a:t>Seguimiento en tiempo real de existencias.</a:t>
            </a:r>
          </a:p>
          <a:p>
            <a:pPr marL="742950" lvl="1" indent="-285750" algn="l">
              <a:buFont typeface="+mj-lt"/>
              <a:buAutoNum type="arabicPeriod"/>
            </a:pPr>
            <a:r>
              <a:rPr lang="es-ES" sz="1800" b="0" i="0" dirty="0">
                <a:effectLst/>
                <a:latin typeface="Arial" panose="020B0604020202020204" pitchFamily="34" charset="0"/>
                <a:cs typeface="Arial" panose="020B0604020202020204" pitchFamily="34" charset="0"/>
              </a:rPr>
              <a:t>Alertas automáticas ante escasez.</a:t>
            </a:r>
          </a:p>
          <a:p>
            <a:pPr marL="742950" lvl="1" indent="-285750" algn="l">
              <a:buFont typeface="+mj-lt"/>
              <a:buAutoNum type="arabicPeriod"/>
            </a:pPr>
            <a:r>
              <a:rPr lang="es-ES" sz="1800" b="0" i="0" dirty="0">
                <a:effectLst/>
                <a:latin typeface="Arial" panose="020B0604020202020204" pitchFamily="34" charset="0"/>
                <a:cs typeface="Arial" panose="020B0604020202020204" pitchFamily="34" charset="0"/>
              </a:rPr>
              <a:t>Eficiente gestión de pedidos para mantener el stock necesario.</a:t>
            </a:r>
          </a:p>
          <a:p>
            <a:pPr algn="l">
              <a:buFont typeface="+mj-lt"/>
              <a:buAutoNum type="arabicPeriod"/>
            </a:pPr>
            <a:r>
              <a:rPr lang="es-ES" sz="1800" b="1" i="0" dirty="0">
                <a:effectLst/>
                <a:latin typeface="Arial" panose="020B0604020202020204" pitchFamily="34" charset="0"/>
                <a:cs typeface="Arial" panose="020B0604020202020204" pitchFamily="34" charset="0"/>
              </a:rPr>
              <a:t>Gestión de Recetas Médicas:</a:t>
            </a:r>
            <a:endParaRPr lang="es-ES" sz="1800" b="0" i="0" dirty="0">
              <a:effectLst/>
              <a:latin typeface="Arial" panose="020B0604020202020204" pitchFamily="34" charset="0"/>
              <a:cs typeface="Arial" panose="020B0604020202020204" pitchFamily="34" charset="0"/>
            </a:endParaRPr>
          </a:p>
          <a:p>
            <a:pPr marL="742950" lvl="1" indent="-285750" algn="l">
              <a:buFont typeface="+mj-lt"/>
              <a:buAutoNum type="arabicPeriod"/>
            </a:pPr>
            <a:r>
              <a:rPr lang="es-ES" sz="1800" b="0" i="0" dirty="0">
                <a:effectLst/>
                <a:latin typeface="Arial" panose="020B0604020202020204" pitchFamily="34" charset="0"/>
                <a:cs typeface="Arial" panose="020B0604020202020204" pitchFamily="34" charset="0"/>
              </a:rPr>
              <a:t>Registro y seguimiento de prescripciones.</a:t>
            </a:r>
          </a:p>
          <a:p>
            <a:pPr marL="742950" lvl="1" indent="-285750" algn="l">
              <a:buFont typeface="+mj-lt"/>
              <a:buAutoNum type="arabicPeriod"/>
            </a:pPr>
            <a:r>
              <a:rPr lang="es-ES" sz="1800" b="0" i="0" dirty="0">
                <a:effectLst/>
                <a:latin typeface="Arial" panose="020B0604020202020204" pitchFamily="34" charset="0"/>
                <a:cs typeface="Arial" panose="020B0604020202020204" pitchFamily="34" charset="0"/>
              </a:rPr>
              <a:t>Validación de recetas para garantizar cumplimiento normativo.</a:t>
            </a:r>
          </a:p>
          <a:p>
            <a:pPr marL="742950" lvl="1" indent="-285750" algn="l">
              <a:buFont typeface="+mj-lt"/>
              <a:buAutoNum type="arabicPeriod"/>
            </a:pPr>
            <a:r>
              <a:rPr lang="es-ES" sz="1800" b="0" i="0" dirty="0">
                <a:effectLst/>
                <a:latin typeface="Arial" panose="020B0604020202020204" pitchFamily="34" charset="0"/>
                <a:cs typeface="Arial" panose="020B0604020202020204" pitchFamily="34" charset="0"/>
              </a:rPr>
              <a:t>Control riguroso de medicamentos controlados.</a:t>
            </a:r>
          </a:p>
          <a:p>
            <a:pPr algn="l">
              <a:buFont typeface="+mj-lt"/>
              <a:buAutoNum type="arabicPeriod"/>
            </a:pPr>
            <a:r>
              <a:rPr lang="es-ES" sz="1800" b="1" i="0" dirty="0">
                <a:effectLst/>
                <a:latin typeface="Arial" panose="020B0604020202020204" pitchFamily="34" charset="0"/>
                <a:cs typeface="Arial" panose="020B0604020202020204" pitchFamily="34" charset="0"/>
              </a:rPr>
              <a:t>Reportes y Análisis:</a:t>
            </a:r>
            <a:endParaRPr lang="es-ES" sz="1800" b="0" i="0" dirty="0">
              <a:effectLst/>
              <a:latin typeface="Arial" panose="020B0604020202020204" pitchFamily="34" charset="0"/>
              <a:cs typeface="Arial" panose="020B0604020202020204" pitchFamily="34" charset="0"/>
            </a:endParaRPr>
          </a:p>
          <a:p>
            <a:pPr marL="742950" lvl="1" indent="-285750" algn="l">
              <a:buFont typeface="+mj-lt"/>
              <a:buAutoNum type="arabicPeriod"/>
            </a:pPr>
            <a:r>
              <a:rPr lang="es-ES" sz="1800" b="0" i="0" dirty="0">
                <a:effectLst/>
                <a:latin typeface="Arial" panose="020B0604020202020204" pitchFamily="34" charset="0"/>
                <a:cs typeface="Arial" panose="020B0604020202020204" pitchFamily="34" charset="0"/>
              </a:rPr>
              <a:t>Generación de informes detallados sobre el inventario.</a:t>
            </a:r>
          </a:p>
          <a:p>
            <a:pPr marL="742950" lvl="1" indent="-285750" algn="l">
              <a:buFont typeface="+mj-lt"/>
              <a:buAutoNum type="arabicPeriod"/>
            </a:pPr>
            <a:r>
              <a:rPr lang="es-ES" sz="1800" b="0" i="0" dirty="0">
                <a:effectLst/>
                <a:latin typeface="Arial" panose="020B0604020202020204" pitchFamily="34" charset="0"/>
                <a:cs typeface="Arial" panose="020B0604020202020204" pitchFamily="34" charset="0"/>
              </a:rPr>
              <a:t>Análisis del desempeño del negocio para decisiones estratégicas informadas.</a:t>
            </a:r>
          </a:p>
          <a:p>
            <a:pPr marL="0" indent="0" algn="just">
              <a:buNone/>
            </a:pPr>
            <a:r>
              <a:rPr lang="es-CO" sz="1800" b="1" i="0" dirty="0">
                <a:solidFill>
                  <a:srgbClr val="0D0D0D"/>
                </a:solidFill>
                <a:effectLst/>
                <a:latin typeface="Arial" panose="020B0604020202020204" pitchFamily="34" charset="0"/>
                <a:cs typeface="Arial" panose="020B0604020202020204" pitchFamily="34" charset="0"/>
              </a:rPr>
              <a:t>4.Gestión de Proveedores:</a:t>
            </a:r>
          </a:p>
          <a:p>
            <a:pPr marL="0" indent="0" algn="just">
              <a:buNone/>
            </a:pPr>
            <a:r>
              <a:rPr lang="es-CO" sz="1800" dirty="0">
                <a:latin typeface="Arial" panose="020B0604020202020204" pitchFamily="34" charset="0"/>
                <a:cs typeface="Arial" panose="020B0604020202020204" pitchFamily="34" charset="0"/>
              </a:rPr>
              <a:t>        1.</a:t>
            </a:r>
            <a:r>
              <a:rPr lang="es-MX" sz="1800" dirty="0">
                <a:latin typeface="Arial" panose="020B0604020202020204" pitchFamily="34" charset="0"/>
                <a:cs typeface="Arial" panose="020B0604020202020204" pitchFamily="34" charset="0"/>
              </a:rPr>
              <a:t> Mantenimiento de Proveedores.</a:t>
            </a:r>
          </a:p>
          <a:p>
            <a:pPr marL="0" indent="0" algn="just">
              <a:buNone/>
            </a:pPr>
            <a:r>
              <a:rPr lang="es-MX" sz="1800" dirty="0">
                <a:latin typeface="Arial" panose="020B0604020202020204" pitchFamily="34" charset="0"/>
                <a:cs typeface="Arial" panose="020B0604020202020204" pitchFamily="34" charset="0"/>
              </a:rPr>
              <a:t>        2. Registro de Proveedores.</a:t>
            </a:r>
            <a:endParaRPr lang="es-CO" sz="1800" dirty="0">
              <a:latin typeface="Arial" panose="020B0604020202020204" pitchFamily="34" charset="0"/>
              <a:cs typeface="Arial" panose="020B0604020202020204" pitchFamily="34" charset="0"/>
            </a:endParaRPr>
          </a:p>
        </p:txBody>
      </p:sp>
      <p:pic>
        <p:nvPicPr>
          <p:cNvPr id="4" name="Imagen 3">
            <a:extLst>
              <a:ext uri="{FF2B5EF4-FFF2-40B4-BE49-F238E27FC236}">
                <a16:creationId xmlns:a16="http://schemas.microsoft.com/office/drawing/2014/main" id="{92EF2EA7-98E3-2753-7286-FF3DB539CAB1}"/>
              </a:ext>
            </a:extLst>
          </p:cNvPr>
          <p:cNvPicPr>
            <a:picLocks noChangeAspect="1"/>
          </p:cNvPicPr>
          <p:nvPr/>
        </p:nvPicPr>
        <p:blipFill>
          <a:blip r:embed="rId3"/>
          <a:stretch>
            <a:fillRect/>
          </a:stretch>
        </p:blipFill>
        <p:spPr>
          <a:xfrm>
            <a:off x="10564793" y="0"/>
            <a:ext cx="1627207" cy="1290918"/>
          </a:xfrm>
          <a:prstGeom prst="rect">
            <a:avLst/>
          </a:prstGeom>
        </p:spPr>
      </p:pic>
    </p:spTree>
    <p:extLst>
      <p:ext uri="{BB962C8B-B14F-4D97-AF65-F5344CB8AC3E}">
        <p14:creationId xmlns:p14="http://schemas.microsoft.com/office/powerpoint/2010/main" val="88674963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4335</TotalTime>
  <Words>1131</Words>
  <Application>Microsoft Office PowerPoint</Application>
  <PresentationFormat>Panorámica</PresentationFormat>
  <Paragraphs>143</Paragraphs>
  <Slides>21</Slides>
  <Notes>12</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21</vt:i4>
      </vt:variant>
    </vt:vector>
  </HeadingPairs>
  <TitlesOfParts>
    <vt:vector size="30" baseType="lpstr">
      <vt:lpstr>Aparajita</vt:lpstr>
      <vt:lpstr>Arial</vt:lpstr>
      <vt:lpstr>Calibri</vt:lpstr>
      <vt:lpstr>Calibri Light</vt:lpstr>
      <vt:lpstr>Söhne</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Alcance del proyecto</vt:lpstr>
      <vt:lpstr>Presentación de PowerPoint</vt:lpstr>
      <vt:lpstr>Justificación</vt:lpstr>
      <vt:lpstr>Presentación de PowerPoint</vt:lpstr>
      <vt:lpstr>Presentación de PowerPoint</vt:lpstr>
      <vt:lpstr>Presentación de PowerPoint</vt:lpstr>
      <vt:lpstr>Técnicas de recolección de información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Natalia Ruiz</cp:lastModifiedBy>
  <cp:revision>64</cp:revision>
  <dcterms:created xsi:type="dcterms:W3CDTF">2020-10-01T23:51:28Z</dcterms:created>
  <dcterms:modified xsi:type="dcterms:W3CDTF">2024-03-24T17:50:46Z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